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78" r:id="rId3"/>
    <p:sldId id="257" r:id="rId4"/>
    <p:sldId id="258" r:id="rId5"/>
    <p:sldId id="259" r:id="rId6"/>
    <p:sldId id="260" r:id="rId7"/>
    <p:sldId id="266" r:id="rId8"/>
    <p:sldId id="261" r:id="rId9"/>
    <p:sldId id="271" r:id="rId10"/>
    <p:sldId id="262" r:id="rId11"/>
    <p:sldId id="268" r:id="rId12"/>
    <p:sldId id="270" r:id="rId13"/>
    <p:sldId id="269" r:id="rId14"/>
    <p:sldId id="272" r:id="rId15"/>
    <p:sldId id="267" r:id="rId16"/>
    <p:sldId id="273" r:id="rId17"/>
    <p:sldId id="263" r:id="rId18"/>
    <p:sldId id="264" r:id="rId19"/>
    <p:sldId id="274" r:id="rId20"/>
    <p:sldId id="275" r:id="rId21"/>
    <p:sldId id="276" r:id="rId22"/>
    <p:sldId id="265" r:id="rId23"/>
    <p:sldId id="277" r:id="rId24"/>
  </p:sldIdLst>
  <p:sldSz cx="14630400" cy="8229600"/>
  <p:notesSz cx="8229600" cy="14630400"/>
  <p:embeddedFontLst>
    <p:embeddedFont>
      <p:font typeface="Calibri" panose="020F0502020204030204" pitchFamily="34" charset="0"/>
      <p:regular r:id="rId26"/>
      <p:bold r:id="rId27"/>
      <p:italic r:id="rId28"/>
      <p:boldItalic r:id="rId29"/>
    </p:embeddedFont>
    <p:embeddedFont>
      <p:font typeface="Source Sans 3" panose="020B0604020202020204" charset="0"/>
      <p:regular r:id="rId30"/>
    </p:embeddedFont>
    <p:embeddedFont>
      <p:font typeface="Source Serif 4 Semi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97" autoAdjust="0"/>
    <p:restoredTop sz="94610"/>
  </p:normalViewPr>
  <p:slideViewPr>
    <p:cSldViewPr snapToGrid="0" snapToObjects="1">
      <p:cViewPr varScale="1">
        <p:scale>
          <a:sx n="69" d="100"/>
          <a:sy n="69" d="100"/>
        </p:scale>
        <p:origin x="-451"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01D1EEA-6013-4320-B31C-46EDC010393B}" type="datetimeFigureOut">
              <a:rPr lang="en-IN" smtClean="0"/>
              <a:t>18-08-2025</a:t>
            </a:fld>
            <a:endParaRPr lang="en-IN" dirty="0"/>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8C8A385-3ACB-4224-B6C6-DA479F950592}" type="slidenum">
              <a:rPr lang="en-IN" smtClean="0"/>
              <a:t>‹#›</a:t>
            </a:fld>
            <a:endParaRPr lang="en-IN" dirty="0"/>
          </a:p>
        </p:txBody>
      </p:sp>
    </p:spTree>
    <p:extLst>
      <p:ext uri="{BB962C8B-B14F-4D97-AF65-F5344CB8AC3E}">
        <p14:creationId xmlns:p14="http://schemas.microsoft.com/office/powerpoint/2010/main" val="3478630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1"/>
          <p:cNvSpPr/>
          <p:nvPr/>
        </p:nvSpPr>
        <p:spPr>
          <a:xfrm>
            <a:off x="1778638" y="3533582"/>
            <a:ext cx="11111508" cy="615910"/>
          </a:xfrm>
          <a:prstGeom prst="rect">
            <a:avLst/>
          </a:prstGeom>
          <a:noFill/>
          <a:ln/>
        </p:spPr>
        <p:txBody>
          <a:bodyPr wrap="none" lIns="0" tIns="0" rIns="0" bIns="0" rtlCol="0" anchor="t">
            <a:scene3d>
              <a:camera prst="orthographicFront"/>
              <a:lightRig rig="flat" dir="tl">
                <a:rot lat="0" lon="0" rev="6600000"/>
              </a:lightRig>
            </a:scene3d>
            <a:sp3d extrusionH="25400" contourW="8890">
              <a:bevelT w="38100" h="31750"/>
              <a:contourClr>
                <a:schemeClr val="accent2">
                  <a:shade val="75000"/>
                </a:schemeClr>
              </a:contourClr>
            </a:sp3d>
          </a:bodyPr>
          <a:lstStyle/>
          <a:p>
            <a:pPr marL="0" indent="0" algn="ctr">
              <a:lnSpc>
                <a:spcPts val="4850"/>
              </a:lnSpc>
              <a:buNone/>
            </a:pPr>
            <a:r>
              <a:rPr 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libri (Body)"/>
                <a:ea typeface="Source Serif 4 Semi Bold" pitchFamily="34" charset="-122"/>
                <a:cs typeface="Source Serif 4 Semi Bold" pitchFamily="34" charset="-120"/>
              </a:rPr>
              <a:t>FastFood: </a:t>
            </a: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libri (Body)"/>
                <a:ea typeface="Source Serif 4 Semi Bold" pitchFamily="34" charset="-122"/>
                <a:cs typeface="Source Serif 4 Semi Bold" pitchFamily="34" charset="-120"/>
              </a:rPr>
              <a:t>Food </a:t>
            </a:r>
            <a:r>
              <a:rPr 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libri (Body)"/>
                <a:ea typeface="Source Serif 4 Semi Bold" pitchFamily="34" charset="-122"/>
                <a:cs typeface="Source Serif 4 Semi Bold" pitchFamily="34" charset="-120"/>
              </a:rPr>
              <a:t>Delivery Application</a:t>
            </a:r>
            <a:endParaRPr lang="en-US" sz="4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alibri (Body)"/>
            </a:endParaRPr>
          </a:p>
        </p:txBody>
      </p:sp>
      <p:sp>
        <p:nvSpPr>
          <p:cNvPr id="5" name="Text 2"/>
          <p:cNvSpPr/>
          <p:nvPr/>
        </p:nvSpPr>
        <p:spPr>
          <a:xfrm>
            <a:off x="856916" y="4486445"/>
            <a:ext cx="12954952" cy="335042"/>
          </a:xfrm>
          <a:prstGeom prst="rect">
            <a:avLst/>
          </a:prstGeom>
          <a:noFill/>
          <a:ln/>
        </p:spPr>
        <p:txBody>
          <a:bodyPr wrap="none" lIns="0" tIns="0" rIns="0" bIns="0" rtlCol="0" anchor="t"/>
          <a:lstStyle/>
          <a:p>
            <a:pPr marL="0" indent="0" algn="ctr">
              <a:lnSpc>
                <a:spcPts val="2600"/>
              </a:lnSpc>
              <a:buNone/>
            </a:pPr>
            <a:r>
              <a:rPr lang="en-US" sz="2000" dirty="0">
                <a:latin typeface="Calibri (Body)"/>
                <a:ea typeface="Source Sans 3" pitchFamily="34" charset="-122"/>
                <a:cs typeface="Source Sans 3" pitchFamily="34" charset="-120"/>
              </a:rPr>
              <a:t>A seamless and efficient food ordering experience, designed for modern diners and local restaurants.</a:t>
            </a:r>
            <a:endParaRPr lang="en-US" sz="2000" dirty="0">
              <a:latin typeface="Calibri (Body)"/>
            </a:endParaRPr>
          </a:p>
        </p:txBody>
      </p:sp>
      <p:sp>
        <p:nvSpPr>
          <p:cNvPr id="6" name="Text 3"/>
          <p:cNvSpPr/>
          <p:nvPr/>
        </p:nvSpPr>
        <p:spPr>
          <a:xfrm>
            <a:off x="856916" y="5155206"/>
            <a:ext cx="12954952" cy="335042"/>
          </a:xfrm>
          <a:prstGeom prst="rect">
            <a:avLst/>
          </a:prstGeom>
          <a:noFill/>
          <a:ln/>
        </p:spPr>
        <p:txBody>
          <a:bodyPr wrap="none" lIns="0" tIns="0" rIns="0" bIns="0" rtlCol="0" anchor="t"/>
          <a:lstStyle/>
          <a:p>
            <a:pPr marL="0" indent="0" algn="ctr">
              <a:lnSpc>
                <a:spcPts val="2600"/>
              </a:lnSpc>
              <a:buNone/>
            </a:pPr>
            <a:r>
              <a:rPr lang="en-US" dirty="0">
                <a:solidFill>
                  <a:srgbClr val="D75BE2"/>
                </a:solidFill>
                <a:latin typeface="Calibri (Body)"/>
                <a:ea typeface="Source Sans 3" pitchFamily="34" charset="-122"/>
                <a:cs typeface="Source Sans 3" pitchFamily="34" charset="-120"/>
              </a:rPr>
              <a:t>Submitted By:</a:t>
            </a:r>
            <a:r>
              <a:rPr lang="en-US" dirty="0">
                <a:solidFill>
                  <a:srgbClr val="FFFFFF"/>
                </a:solidFill>
                <a:latin typeface="Calibri (Body)"/>
                <a:ea typeface="Source Sans 3" pitchFamily="34" charset="-122"/>
                <a:cs typeface="Source Sans 3" pitchFamily="34" charset="-120"/>
              </a:rPr>
              <a:t> </a:t>
            </a:r>
            <a:r>
              <a:rPr lang="en-US" dirty="0">
                <a:latin typeface="Calibri (Body)"/>
                <a:ea typeface="Source Sans 3" pitchFamily="34" charset="-122"/>
                <a:cs typeface="Source Sans 3" pitchFamily="34" charset="-120"/>
              </a:rPr>
              <a:t>Pavan Bajirao Yevle (Team Leader) &amp; Shivraj Kharat</a:t>
            </a:r>
            <a:endParaRPr lang="en-US" dirty="0">
              <a:latin typeface="Calibri (Body)"/>
            </a:endParaRPr>
          </a:p>
        </p:txBody>
      </p:sp>
      <p:sp>
        <p:nvSpPr>
          <p:cNvPr id="7" name="Text 4"/>
          <p:cNvSpPr/>
          <p:nvPr/>
        </p:nvSpPr>
        <p:spPr>
          <a:xfrm>
            <a:off x="606717" y="5768265"/>
            <a:ext cx="12954952" cy="335042"/>
          </a:xfrm>
          <a:prstGeom prst="rect">
            <a:avLst/>
          </a:prstGeom>
          <a:noFill/>
          <a:ln/>
        </p:spPr>
        <p:txBody>
          <a:bodyPr wrap="none" lIns="0" tIns="0" rIns="0" bIns="0" rtlCol="0" anchor="t"/>
          <a:lstStyle/>
          <a:p>
            <a:pPr marL="0" indent="0" algn="ctr">
              <a:lnSpc>
                <a:spcPts val="2600"/>
              </a:lnSpc>
              <a:buNone/>
            </a:pPr>
            <a:r>
              <a:rPr lang="en-US" dirty="0">
                <a:solidFill>
                  <a:srgbClr val="D75BE2"/>
                </a:solidFill>
                <a:latin typeface="Calibri (Body)"/>
                <a:ea typeface="Source Sans 3" pitchFamily="34" charset="-122"/>
                <a:cs typeface="Source Sans 3" pitchFamily="34" charset="-120"/>
              </a:rPr>
              <a:t>Course:</a:t>
            </a:r>
            <a:r>
              <a:rPr lang="en-US" dirty="0">
                <a:solidFill>
                  <a:srgbClr val="FFFFFF"/>
                </a:solidFill>
                <a:latin typeface="Calibri (Body)"/>
                <a:ea typeface="Source Sans 3" pitchFamily="34" charset="-122"/>
                <a:cs typeface="Source Sans 3" pitchFamily="34" charset="-120"/>
              </a:rPr>
              <a:t> </a:t>
            </a:r>
            <a:r>
              <a:rPr lang="en-US" dirty="0">
                <a:latin typeface="Calibri (Body)"/>
                <a:ea typeface="Source Sans 3" pitchFamily="34" charset="-122"/>
                <a:cs typeface="Source Sans 3" pitchFamily="34" charset="-120"/>
              </a:rPr>
              <a:t>Diploma in Computer Engineering – Final Year</a:t>
            </a:r>
            <a:endParaRPr lang="en-US" dirty="0">
              <a:latin typeface="Calibri (Body)"/>
            </a:endParaRPr>
          </a:p>
        </p:txBody>
      </p:sp>
      <p:sp>
        <p:nvSpPr>
          <p:cNvPr id="8" name="Rectangle 7"/>
          <p:cNvSpPr/>
          <p:nvPr/>
        </p:nvSpPr>
        <p:spPr>
          <a:xfrm>
            <a:off x="3426593" y="6303828"/>
            <a:ext cx="7315200" cy="394980"/>
          </a:xfrm>
          <a:prstGeom prst="rect">
            <a:avLst/>
          </a:prstGeom>
        </p:spPr>
        <p:txBody>
          <a:bodyPr>
            <a:spAutoFit/>
          </a:bodyPr>
          <a:lstStyle/>
          <a:p>
            <a:pPr algn="ctr">
              <a:lnSpc>
                <a:spcPts val="2600"/>
              </a:lnSpc>
            </a:pPr>
            <a:r>
              <a:rPr lang="en-IN" dirty="0">
                <a:solidFill>
                  <a:srgbClr val="D75BE2"/>
                </a:solidFill>
                <a:latin typeface="Calibri (Body)"/>
                <a:ea typeface="Source Sans 3" pitchFamily="34" charset="-122"/>
                <a:cs typeface="Source Sans 3" pitchFamily="34" charset="-120"/>
              </a:rPr>
              <a:t>Project </a:t>
            </a:r>
            <a:r>
              <a:rPr lang="en-IN" dirty="0" smtClean="0">
                <a:solidFill>
                  <a:srgbClr val="D75BE2"/>
                </a:solidFill>
                <a:latin typeface="Calibri (Body)"/>
                <a:ea typeface="Source Sans 3" pitchFamily="34" charset="-122"/>
                <a:cs typeface="Source Sans 3" pitchFamily="34" charset="-120"/>
              </a:rPr>
              <a:t>Guide</a:t>
            </a:r>
            <a:r>
              <a:rPr lang="en-IN" dirty="0" smtClean="0">
                <a:latin typeface="Calibri (Body)"/>
                <a:ea typeface="Source Sans 3" pitchFamily="34" charset="-122"/>
                <a:cs typeface="Source Sans 3" pitchFamily="34" charset="-120"/>
              </a:rPr>
              <a:t>: </a:t>
            </a:r>
            <a:r>
              <a:rPr lang="en-US" dirty="0">
                <a:latin typeface="Calibri (Body)"/>
                <a:ea typeface="Source Sans 3" pitchFamily="34" charset="-122"/>
                <a:cs typeface="Source Sans 3" pitchFamily="34" charset="-120"/>
              </a:rPr>
              <a:t>Ravi Kandekar(React Native Developer)</a:t>
            </a:r>
            <a:endParaRPr lang="en-IN" dirty="0">
              <a:latin typeface="Calibri (Body)"/>
              <a:ea typeface="Source Sans 3" pitchFamily="34" charset="-122"/>
              <a:cs typeface="Source Sans 3" pitchFamily="34" charset="-120"/>
            </a:endParaRPr>
          </a:p>
        </p:txBody>
      </p:sp>
      <p:pic>
        <p:nvPicPr>
          <p:cNvPr id="3074" name="Picture 2" descr="https://sdmntprnorthcentralus.oaiusercontent.com/files/00000000-be84-622f-9c7d-6e5b061945b7/raw?se=2025-08-15T18%3A35%3A38Z&amp;sp=r&amp;sv=2024-08-04&amp;sr=b&amp;scid=252ad444-75db-57d0-80e1-608c12b6a46e&amp;skoid=e9d2f8b1-028a-4cff-8eb1-d0e66fbefcca&amp;sktid=a48cca56-e6da-484e-a814-9c849652bcb3&amp;skt=2025-08-15T01%3A27%3A17Z&amp;ske=2025-08-16T01%3A27%3A17Z&amp;sks=b&amp;skv=2024-08-04&amp;sig=F7S6AtquMhMDsEpdpf3CbY/8kRIh/UMKtYAVEnD%2BpPU%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146" y="1104718"/>
            <a:ext cx="1812491" cy="1812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43" y="227548"/>
            <a:ext cx="34083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37724" y="1011674"/>
            <a:ext cx="6212205"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Cart &amp; Order Management</a:t>
            </a:r>
            <a:endParaRPr lang="en-US" sz="4000" dirty="0"/>
          </a:p>
        </p:txBody>
      </p:sp>
      <p:sp>
        <p:nvSpPr>
          <p:cNvPr id="4" name="Text 1"/>
          <p:cNvSpPr/>
          <p:nvPr/>
        </p:nvSpPr>
        <p:spPr>
          <a:xfrm>
            <a:off x="837724" y="1871782"/>
            <a:ext cx="7468553" cy="670084"/>
          </a:xfrm>
          <a:prstGeom prst="rect">
            <a:avLst/>
          </a:prstGeom>
          <a:noFill/>
          <a:ln/>
        </p:spPr>
        <p:txBody>
          <a:bodyPr wrap="square" lIns="0" tIns="0" rIns="0" bIns="0" rtlCol="0" anchor="t"/>
          <a:lstStyle/>
          <a:p>
            <a:pPr marL="0" indent="0" algn="l">
              <a:lnSpc>
                <a:spcPts val="2600"/>
              </a:lnSpc>
              <a:buNone/>
            </a:pPr>
            <a:r>
              <a:rPr lang="en-US" sz="2000" dirty="0" smtClean="0">
                <a:solidFill>
                  <a:srgbClr val="272525"/>
                </a:solidFill>
                <a:latin typeface="Calibri (Body)"/>
                <a:ea typeface="Source Sans 3" pitchFamily="34" charset="-122"/>
                <a:cs typeface="Source Sans 3" pitchFamily="34" charset="-120"/>
              </a:rPr>
              <a:t>The My Cart screen provides a seamless checkout experience, allowing users to review items, select delivery details, and confirm their order.</a:t>
            </a:r>
            <a:endParaRPr lang="en-US" sz="2000" dirty="0">
              <a:latin typeface="Calibri (Body)"/>
            </a:endParaRPr>
          </a:p>
        </p:txBody>
      </p:sp>
      <p:sp>
        <p:nvSpPr>
          <p:cNvPr id="5" name="Text 2"/>
          <p:cNvSpPr/>
          <p:nvPr/>
        </p:nvSpPr>
        <p:spPr>
          <a:xfrm>
            <a:off x="837724" y="2980643"/>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D73AD7"/>
                </a:solidFill>
                <a:latin typeface="Source Serif 4 Semi Bold" pitchFamily="34" charset="0"/>
                <a:ea typeface="Source Serif 4 Semi Bold" pitchFamily="34" charset="-122"/>
                <a:cs typeface="Source Serif 4 Semi Bold" pitchFamily="34" charset="-120"/>
              </a:rPr>
              <a:t>My Cart Screen</a:t>
            </a:r>
            <a:endParaRPr lang="en-US" sz="2300" dirty="0"/>
          </a:p>
        </p:txBody>
      </p:sp>
      <p:sp>
        <p:nvSpPr>
          <p:cNvPr id="6" name="Text 3"/>
          <p:cNvSpPr/>
          <p:nvPr/>
        </p:nvSpPr>
        <p:spPr>
          <a:xfrm>
            <a:off x="837721" y="3539728"/>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Displays food items with images, titles, and descriptions.</a:t>
            </a:r>
            <a:endParaRPr lang="en-US" sz="1600" dirty="0">
              <a:latin typeface="Calibri (Body)"/>
            </a:endParaRPr>
          </a:p>
        </p:txBody>
      </p:sp>
      <p:sp>
        <p:nvSpPr>
          <p:cNvPr id="7" name="Text 4"/>
          <p:cNvSpPr/>
          <p:nvPr/>
        </p:nvSpPr>
        <p:spPr>
          <a:xfrm>
            <a:off x="837724" y="4118330"/>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Quantity control buttons and delete options for items.</a:t>
            </a:r>
            <a:endParaRPr lang="en-US" sz="1600" dirty="0">
              <a:latin typeface="Calibri (Body)"/>
            </a:endParaRPr>
          </a:p>
        </p:txBody>
      </p:sp>
      <p:sp>
        <p:nvSpPr>
          <p:cNvPr id="8" name="Text 5"/>
          <p:cNvSpPr/>
          <p:nvPr/>
        </p:nvSpPr>
        <p:spPr>
          <a:xfrm>
            <a:off x="837720" y="4699094"/>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Option to add more items before checkout.</a:t>
            </a:r>
            <a:endParaRPr lang="en-US" sz="1600" dirty="0">
              <a:latin typeface="Calibri (Body)"/>
            </a:endParaRPr>
          </a:p>
        </p:txBody>
      </p:sp>
      <p:sp>
        <p:nvSpPr>
          <p:cNvPr id="9" name="Text 6"/>
          <p:cNvSpPr/>
          <p:nvPr/>
        </p:nvSpPr>
        <p:spPr>
          <a:xfrm>
            <a:off x="837719" y="5288291"/>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Delivery address selection with location icon.</a:t>
            </a:r>
            <a:endParaRPr lang="en-US" sz="1600" dirty="0">
              <a:latin typeface="Calibri (Body)"/>
            </a:endParaRPr>
          </a:p>
        </p:txBody>
      </p:sp>
      <p:sp>
        <p:nvSpPr>
          <p:cNvPr id="10" name="Text 7"/>
          <p:cNvSpPr/>
          <p:nvPr/>
        </p:nvSpPr>
        <p:spPr>
          <a:xfrm>
            <a:off x="837717" y="5941716"/>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Detailed order summary with subtotal, delivery fee, and tax.</a:t>
            </a:r>
            <a:endParaRPr lang="en-US" sz="1600" dirty="0">
              <a:latin typeface="Calibri (Body)"/>
            </a:endParaRPr>
          </a:p>
        </p:txBody>
      </p:sp>
      <p:sp>
        <p:nvSpPr>
          <p:cNvPr id="11" name="Text 8"/>
          <p:cNvSpPr/>
          <p:nvPr/>
        </p:nvSpPr>
        <p:spPr>
          <a:xfrm>
            <a:off x="837724" y="6660443"/>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Estimated delivery time and location confirmation.</a:t>
            </a:r>
            <a:endParaRPr lang="en-US" sz="1600" dirty="0">
              <a:latin typeface="Calibri (Body)"/>
            </a:endParaRPr>
          </a:p>
        </p:txBody>
      </p:sp>
      <p:pic>
        <p:nvPicPr>
          <p:cNvPr id="6146" name="Picture 2" descr="C:\Users\HP\Downloads\6-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440" y="5433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 8"/>
          <p:cNvSpPr/>
          <p:nvPr/>
        </p:nvSpPr>
        <p:spPr>
          <a:xfrm>
            <a:off x="837716" y="7288030"/>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smtClean="0">
                <a:latin typeface="Calibri (Body)"/>
              </a:rPr>
              <a:t>Place Order Button</a:t>
            </a:r>
            <a:endParaRPr lang="en-US" sz="1600" dirty="0">
              <a:latin typeface="Calibri (Body)"/>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33750" y="1011674"/>
            <a:ext cx="6212205"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Select Address</a:t>
            </a:r>
            <a:endParaRPr lang="en-US" sz="4000" dirty="0"/>
          </a:p>
        </p:txBody>
      </p:sp>
      <p:sp>
        <p:nvSpPr>
          <p:cNvPr id="4" name="Text 1"/>
          <p:cNvSpPr/>
          <p:nvPr/>
        </p:nvSpPr>
        <p:spPr>
          <a:xfrm>
            <a:off x="6468828" y="1888444"/>
            <a:ext cx="7468553" cy="670084"/>
          </a:xfrm>
          <a:prstGeom prst="rect">
            <a:avLst/>
          </a:prstGeom>
          <a:noFill/>
          <a:ln/>
        </p:spPr>
        <p:txBody>
          <a:bodyPr wrap="square" lIns="0" tIns="0" rIns="0" bIns="0" rtlCol="0" anchor="t"/>
          <a:lstStyle/>
          <a:p>
            <a:pPr>
              <a:lnSpc>
                <a:spcPts val="2600"/>
              </a:lnSpc>
            </a:pPr>
            <a:r>
              <a:rPr lang="en-US" sz="2000" dirty="0" smtClean="0"/>
              <a:t>The Select Address screen lets users quickly choose or add a delivery location, ensuring accurate and hassle-free order fulfillment.</a:t>
            </a:r>
            <a:endParaRPr lang="en-US" sz="2000" dirty="0"/>
          </a:p>
        </p:txBody>
      </p:sp>
      <p:sp>
        <p:nvSpPr>
          <p:cNvPr id="5" name="Text 2"/>
          <p:cNvSpPr/>
          <p:nvPr/>
        </p:nvSpPr>
        <p:spPr>
          <a:xfrm>
            <a:off x="6482816" y="2993111"/>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anose="020B0604020202020204" charset="0"/>
                <a:ea typeface="Source Serif 4 Semi Bold" panose="020B0604020202020204" charset="0"/>
                <a:cs typeface="Source Serif 4 Semi Bold" pitchFamily="34" charset="-120"/>
              </a:rPr>
              <a:t>Select Address Screen</a:t>
            </a:r>
            <a:endParaRPr lang="en-US" sz="2300" dirty="0">
              <a:latin typeface="Source Serif 4 Semi Bold" panose="020B0604020202020204" charset="0"/>
              <a:ea typeface="Source Serif 4 Semi Bold" panose="020B0604020202020204" charset="0"/>
            </a:endParaRPr>
          </a:p>
        </p:txBody>
      </p:sp>
      <p:pic>
        <p:nvPicPr>
          <p:cNvPr id="7170" name="Picture 2" descr="C:\Users\HP\Downloads\15-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766" y="73942"/>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 3"/>
          <p:cNvSpPr/>
          <p:nvPr/>
        </p:nvSpPr>
        <p:spPr>
          <a:xfrm>
            <a:off x="6482816" y="3794196"/>
            <a:ext cx="7444615" cy="335042"/>
          </a:xfrm>
          <a:prstGeom prst="rect">
            <a:avLst/>
          </a:prstGeom>
          <a:noFill/>
          <a:ln/>
        </p:spPr>
        <p:txBody>
          <a:bodyPr wrap="none" lIns="0" tIns="0" rIns="0" bIns="0" rtlCol="0" anchor="t"/>
          <a:lstStyle/>
          <a:p>
            <a:pPr marL="342900" indent="-342900">
              <a:lnSpc>
                <a:spcPts val="2600"/>
              </a:lnSpc>
              <a:buSzPct val="100000"/>
              <a:buFontTx/>
              <a:buChar char="•"/>
            </a:pPr>
            <a:r>
              <a:rPr lang="en-US" sz="1600" dirty="0" smtClean="0">
                <a:latin typeface="Calibri (Body)"/>
              </a:rPr>
              <a:t>Displays the chosen delivery address clearly for confirmation.</a:t>
            </a:r>
          </a:p>
          <a:p>
            <a:pPr marL="342900" indent="-342900" algn="l">
              <a:lnSpc>
                <a:spcPts val="2600"/>
              </a:lnSpc>
              <a:buSzPct val="100000"/>
              <a:buChar char="•"/>
            </a:pPr>
            <a:endParaRPr lang="en-US" sz="1600" dirty="0">
              <a:latin typeface="Source Sans 3" panose="020B0604020202020204" charset="0"/>
            </a:endParaRPr>
          </a:p>
        </p:txBody>
      </p:sp>
      <p:sp>
        <p:nvSpPr>
          <p:cNvPr id="10" name="Text 3"/>
          <p:cNvSpPr/>
          <p:nvPr/>
        </p:nvSpPr>
        <p:spPr>
          <a:xfrm>
            <a:off x="6492766" y="4404718"/>
            <a:ext cx="7444615" cy="335042"/>
          </a:xfrm>
          <a:prstGeom prst="rect">
            <a:avLst/>
          </a:prstGeom>
          <a:noFill/>
          <a:ln/>
        </p:spPr>
        <p:txBody>
          <a:bodyPr wrap="none" lIns="0" tIns="0" rIns="0" bIns="0" rtlCol="0" anchor="t"/>
          <a:lstStyle/>
          <a:p>
            <a:pPr marL="342900" indent="-342900">
              <a:lnSpc>
                <a:spcPts val="2600"/>
              </a:lnSpc>
              <a:buSzPct val="100000"/>
              <a:buFontTx/>
              <a:buChar char="•"/>
            </a:pPr>
            <a:r>
              <a:rPr lang="en-US" sz="1600" dirty="0" smtClean="0">
                <a:latin typeface="Calibri (Body)"/>
              </a:rPr>
              <a:t>Allows quick edits or selection of a different saved address.</a:t>
            </a:r>
          </a:p>
          <a:p>
            <a:pPr marL="342900" indent="-342900" algn="l">
              <a:lnSpc>
                <a:spcPts val="2600"/>
              </a:lnSpc>
              <a:buSzPct val="100000"/>
              <a:buChar char="•"/>
            </a:pPr>
            <a:endParaRPr lang="en-US" sz="1600" dirty="0"/>
          </a:p>
        </p:txBody>
      </p:sp>
      <p:sp>
        <p:nvSpPr>
          <p:cNvPr id="11" name="Text 3"/>
          <p:cNvSpPr/>
          <p:nvPr/>
        </p:nvSpPr>
        <p:spPr>
          <a:xfrm>
            <a:off x="6492766" y="5512278"/>
            <a:ext cx="7444615" cy="335042"/>
          </a:xfrm>
          <a:prstGeom prst="rect">
            <a:avLst/>
          </a:prstGeom>
          <a:noFill/>
          <a:ln/>
        </p:spPr>
        <p:txBody>
          <a:bodyPr wrap="none" lIns="0" tIns="0" rIns="0" bIns="0" rtlCol="0" anchor="t"/>
          <a:lstStyle/>
          <a:p>
            <a:pPr marL="342900" indent="-342900">
              <a:lnSpc>
                <a:spcPts val="2600"/>
              </a:lnSpc>
              <a:buSzPct val="100000"/>
              <a:buFontTx/>
              <a:buChar char="•"/>
            </a:pPr>
            <a:r>
              <a:rPr lang="en-US" sz="1600" dirty="0" smtClean="0">
                <a:latin typeface="Calibri (Body)"/>
              </a:rPr>
              <a:t>Press Confirm Location Button</a:t>
            </a:r>
          </a:p>
          <a:p>
            <a:pPr marL="342900" indent="-342900" algn="l">
              <a:lnSpc>
                <a:spcPts val="2600"/>
              </a:lnSpc>
              <a:buSzPct val="100000"/>
              <a:buChar char="•"/>
            </a:pPr>
            <a:endParaRPr lang="en-US" sz="1600" dirty="0"/>
          </a:p>
        </p:txBody>
      </p:sp>
      <p:sp>
        <p:nvSpPr>
          <p:cNvPr id="12" name="Text 3"/>
          <p:cNvSpPr/>
          <p:nvPr/>
        </p:nvSpPr>
        <p:spPr>
          <a:xfrm>
            <a:off x="6492766" y="4975473"/>
            <a:ext cx="7444615" cy="362554"/>
          </a:xfrm>
          <a:prstGeom prst="rect">
            <a:avLst/>
          </a:prstGeom>
          <a:noFill/>
          <a:ln/>
        </p:spPr>
        <p:txBody>
          <a:bodyPr wrap="none" lIns="0" tIns="0" rIns="0" bIns="0" rtlCol="0" anchor="t"/>
          <a:lstStyle/>
          <a:p>
            <a:pPr marL="342900" indent="-342900">
              <a:lnSpc>
                <a:spcPts val="2600"/>
              </a:lnSpc>
              <a:buSzPct val="100000"/>
              <a:buFontTx/>
              <a:buChar char="•"/>
            </a:pPr>
            <a:r>
              <a:rPr lang="en-US" sz="1600" dirty="0" smtClean="0">
                <a:latin typeface="Calibri (Body)"/>
              </a:rPr>
              <a:t>Ensures accurate delivery location before placing the order.</a:t>
            </a:r>
          </a:p>
          <a:p>
            <a:pPr marL="342900" indent="-342900" algn="l">
              <a:lnSpc>
                <a:spcPts val="2600"/>
              </a:lnSpc>
              <a:buSzPct val="100000"/>
              <a:buChar char="•"/>
            </a:pPr>
            <a:endParaRPr lang="en-US" sz="1600" dirty="0"/>
          </a:p>
        </p:txBody>
      </p:sp>
    </p:spTree>
    <p:extLst>
      <p:ext uri="{BB962C8B-B14F-4D97-AF65-F5344CB8AC3E}">
        <p14:creationId xmlns:p14="http://schemas.microsoft.com/office/powerpoint/2010/main" val="5285134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80">
                                          <p:stCondLst>
                                            <p:cond delay="0"/>
                                          </p:stCondLst>
                                        </p:cTn>
                                        <p:tgtEl>
                                          <p:spTgt spid="7170"/>
                                        </p:tgtEl>
                                      </p:cBhvr>
                                    </p:animEffect>
                                    <p:anim calcmode="lin" valueType="num">
                                      <p:cBhvr>
                                        <p:cTn id="8" dur="1822" tmFilter="0,0; 0.14,0.36; 0.43,0.73; 0.71,0.91; 1.0,1.0">
                                          <p:stCondLst>
                                            <p:cond delay="0"/>
                                          </p:stCondLst>
                                        </p:cTn>
                                        <p:tgtEl>
                                          <p:spTgt spid="717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17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17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17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170"/>
                                        </p:tgtEl>
                                        <p:attrNameLst>
                                          <p:attrName>ppt_y</p:attrName>
                                        </p:attrNameLst>
                                      </p:cBhvr>
                                      <p:tavLst>
                                        <p:tav tm="0" fmla="#ppt_y-sin(pi*$)/81">
                                          <p:val>
                                            <p:fltVal val="0"/>
                                          </p:val>
                                        </p:tav>
                                        <p:tav tm="100000">
                                          <p:val>
                                            <p:fltVal val="1"/>
                                          </p:val>
                                        </p:tav>
                                      </p:tavLst>
                                    </p:anim>
                                    <p:animScale>
                                      <p:cBhvr>
                                        <p:cTn id="13" dur="26">
                                          <p:stCondLst>
                                            <p:cond delay="650"/>
                                          </p:stCondLst>
                                        </p:cTn>
                                        <p:tgtEl>
                                          <p:spTgt spid="7170"/>
                                        </p:tgtEl>
                                      </p:cBhvr>
                                      <p:to x="100000" y="60000"/>
                                    </p:animScale>
                                    <p:animScale>
                                      <p:cBhvr>
                                        <p:cTn id="14" dur="166" decel="50000">
                                          <p:stCondLst>
                                            <p:cond delay="676"/>
                                          </p:stCondLst>
                                        </p:cTn>
                                        <p:tgtEl>
                                          <p:spTgt spid="7170"/>
                                        </p:tgtEl>
                                      </p:cBhvr>
                                      <p:to x="100000" y="100000"/>
                                    </p:animScale>
                                    <p:animScale>
                                      <p:cBhvr>
                                        <p:cTn id="15" dur="26">
                                          <p:stCondLst>
                                            <p:cond delay="1312"/>
                                          </p:stCondLst>
                                        </p:cTn>
                                        <p:tgtEl>
                                          <p:spTgt spid="7170"/>
                                        </p:tgtEl>
                                      </p:cBhvr>
                                      <p:to x="100000" y="80000"/>
                                    </p:animScale>
                                    <p:animScale>
                                      <p:cBhvr>
                                        <p:cTn id="16" dur="166" decel="50000">
                                          <p:stCondLst>
                                            <p:cond delay="1338"/>
                                          </p:stCondLst>
                                        </p:cTn>
                                        <p:tgtEl>
                                          <p:spTgt spid="7170"/>
                                        </p:tgtEl>
                                      </p:cBhvr>
                                      <p:to x="100000" y="100000"/>
                                    </p:animScale>
                                    <p:animScale>
                                      <p:cBhvr>
                                        <p:cTn id="17" dur="26">
                                          <p:stCondLst>
                                            <p:cond delay="1642"/>
                                          </p:stCondLst>
                                        </p:cTn>
                                        <p:tgtEl>
                                          <p:spTgt spid="7170"/>
                                        </p:tgtEl>
                                      </p:cBhvr>
                                      <p:to x="100000" y="90000"/>
                                    </p:animScale>
                                    <p:animScale>
                                      <p:cBhvr>
                                        <p:cTn id="18" dur="166" decel="50000">
                                          <p:stCondLst>
                                            <p:cond delay="1668"/>
                                          </p:stCondLst>
                                        </p:cTn>
                                        <p:tgtEl>
                                          <p:spTgt spid="7170"/>
                                        </p:tgtEl>
                                      </p:cBhvr>
                                      <p:to x="100000" y="100000"/>
                                    </p:animScale>
                                    <p:animScale>
                                      <p:cBhvr>
                                        <p:cTn id="19" dur="26">
                                          <p:stCondLst>
                                            <p:cond delay="1808"/>
                                          </p:stCondLst>
                                        </p:cTn>
                                        <p:tgtEl>
                                          <p:spTgt spid="7170"/>
                                        </p:tgtEl>
                                      </p:cBhvr>
                                      <p:to x="100000" y="95000"/>
                                    </p:animScale>
                                    <p:animScale>
                                      <p:cBhvr>
                                        <p:cTn id="20" dur="166" decel="50000">
                                          <p:stCondLst>
                                            <p:cond delay="1834"/>
                                          </p:stCondLst>
                                        </p:cTn>
                                        <p:tgtEl>
                                          <p:spTgt spid="71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P\Downloads\16-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2505" y="10160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 1"/>
          <p:cNvSpPr/>
          <p:nvPr/>
        </p:nvSpPr>
        <p:spPr>
          <a:xfrm>
            <a:off x="760722" y="1649925"/>
            <a:ext cx="7468553" cy="670084"/>
          </a:xfrm>
          <a:prstGeom prst="rect">
            <a:avLst/>
          </a:prstGeom>
          <a:noFill/>
          <a:ln/>
        </p:spPr>
        <p:txBody>
          <a:bodyPr wrap="square" lIns="0" tIns="0" rIns="0" bIns="0" rtlCol="0" anchor="t"/>
          <a:lstStyle/>
          <a:p>
            <a:pPr>
              <a:lnSpc>
                <a:spcPts val="2600"/>
              </a:lnSpc>
            </a:pPr>
            <a:r>
              <a:rPr lang="en-US" sz="2000" dirty="0" smtClean="0">
                <a:latin typeface="Calibri (Body)"/>
              </a:rPr>
              <a:t>The payment method screen displays the total payable amount and allows users to choose their preferred payment option, such as Cash on Delivery, while assuring secure and encrypted transaction information.</a:t>
            </a:r>
            <a:endParaRPr lang="en-US" sz="2000" dirty="0">
              <a:latin typeface="Calibri (Body)"/>
            </a:endParaRPr>
          </a:p>
        </p:txBody>
      </p:sp>
      <p:sp>
        <p:nvSpPr>
          <p:cNvPr id="4" name="Text 0"/>
          <p:cNvSpPr/>
          <p:nvPr/>
        </p:nvSpPr>
        <p:spPr>
          <a:xfrm>
            <a:off x="760721" y="862412"/>
            <a:ext cx="6212205"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Payment Method</a:t>
            </a:r>
            <a:endParaRPr lang="en-US" sz="4000" dirty="0"/>
          </a:p>
        </p:txBody>
      </p:sp>
      <p:sp>
        <p:nvSpPr>
          <p:cNvPr id="5" name="Text 3"/>
          <p:cNvSpPr/>
          <p:nvPr/>
        </p:nvSpPr>
        <p:spPr>
          <a:xfrm>
            <a:off x="839130" y="4193064"/>
            <a:ext cx="7468553" cy="519727"/>
          </a:xfrm>
          <a:prstGeom prst="rect">
            <a:avLst/>
          </a:prstGeom>
          <a:noFill/>
          <a:ln/>
        </p:spPr>
        <p:txBody>
          <a:bodyPr wrap="none" lIns="0" tIns="0" rIns="0" bIns="0" rtlCol="0" anchor="t"/>
          <a:lstStyle/>
          <a:p>
            <a:pPr marL="285750" indent="-285750">
              <a:buFont typeface="Arial" panose="020B0604020202020204" pitchFamily="34" charset="0"/>
              <a:buChar char="•"/>
            </a:pPr>
            <a:r>
              <a:rPr lang="en-US" sz="1600" dirty="0" smtClean="0">
                <a:solidFill>
                  <a:srgbClr val="272525"/>
                </a:solidFill>
                <a:latin typeface="Calibri (Body)"/>
                <a:ea typeface="Source Sans 3" pitchFamily="34" charset="-122"/>
                <a:cs typeface="Source Sans 3" pitchFamily="34" charset="-120"/>
              </a:rPr>
              <a:t>.</a:t>
            </a:r>
            <a:r>
              <a:rPr lang="en-US" sz="1600" b="1" dirty="0" smtClean="0">
                <a:latin typeface="Calibri (Body)"/>
              </a:rPr>
              <a:t> Payment Options</a:t>
            </a:r>
            <a:r>
              <a:rPr lang="en-US" sz="1600" dirty="0" smtClean="0">
                <a:latin typeface="Calibri (Body)"/>
              </a:rPr>
              <a:t> – </a:t>
            </a:r>
            <a:r>
              <a:rPr lang="en-US" sz="1600" b="1" dirty="0" smtClean="0">
                <a:latin typeface="Calibri (Body)"/>
              </a:rPr>
              <a:t>Cash on Delivery</a:t>
            </a:r>
            <a:r>
              <a:rPr lang="en-US" sz="1600" dirty="0" smtClean="0">
                <a:latin typeface="Calibri (Body)"/>
              </a:rPr>
              <a:t> option with icon and description (“Pay when you receive”).</a:t>
            </a:r>
          </a:p>
          <a:p>
            <a:pPr marL="342900" indent="-342900" algn="l">
              <a:lnSpc>
                <a:spcPts val="2600"/>
              </a:lnSpc>
              <a:buSzPct val="100000"/>
              <a:buChar char="•"/>
            </a:pPr>
            <a:endParaRPr lang="en-US" sz="1600" dirty="0">
              <a:latin typeface="Calibri (Body)"/>
            </a:endParaRPr>
          </a:p>
        </p:txBody>
      </p:sp>
      <p:sp>
        <p:nvSpPr>
          <p:cNvPr id="6" name="Text 3"/>
          <p:cNvSpPr/>
          <p:nvPr/>
        </p:nvSpPr>
        <p:spPr>
          <a:xfrm>
            <a:off x="877100" y="5346464"/>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Confirm Payment Button</a:t>
            </a:r>
            <a:r>
              <a:rPr lang="en-US" sz="1600" dirty="0" smtClean="0">
                <a:latin typeface="Calibri (Body)"/>
              </a:rPr>
              <a:t> – Purple button at the bottom displaying the payable amount to proceed</a:t>
            </a:r>
          </a:p>
          <a:p>
            <a:pPr>
              <a:lnSpc>
                <a:spcPts val="2600"/>
              </a:lnSpc>
              <a:buSzPct val="100000"/>
            </a:pPr>
            <a:r>
              <a:rPr lang="en-US" sz="1600" dirty="0">
                <a:latin typeface="Calibri (Body)"/>
              </a:rPr>
              <a:t> </a:t>
            </a:r>
            <a:r>
              <a:rPr lang="en-US" sz="1600" dirty="0" smtClean="0">
                <a:latin typeface="Calibri (Body)"/>
              </a:rPr>
              <a:t>      with the order.</a:t>
            </a:r>
            <a:endParaRPr lang="en-US" sz="1600" dirty="0">
              <a:latin typeface="Calibri (Body)"/>
            </a:endParaRPr>
          </a:p>
        </p:txBody>
      </p:sp>
      <p:sp>
        <p:nvSpPr>
          <p:cNvPr id="7" name="Text 3"/>
          <p:cNvSpPr/>
          <p:nvPr/>
        </p:nvSpPr>
        <p:spPr>
          <a:xfrm>
            <a:off x="837724" y="3614661"/>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Total Amount Card</a:t>
            </a:r>
            <a:r>
              <a:rPr lang="en-US" sz="1600" dirty="0" smtClean="0">
                <a:latin typeface="Calibri (Body)"/>
              </a:rPr>
              <a:t> – Shows the total bill (₹81.00) along with the number of items in the order.</a:t>
            </a:r>
            <a:endParaRPr lang="en-US" sz="1600" dirty="0">
              <a:latin typeface="Calibri (Body)"/>
            </a:endParaRPr>
          </a:p>
        </p:txBody>
      </p:sp>
      <p:sp>
        <p:nvSpPr>
          <p:cNvPr id="8" name="Text 3"/>
          <p:cNvSpPr/>
          <p:nvPr/>
        </p:nvSpPr>
        <p:spPr>
          <a:xfrm>
            <a:off x="839130" y="4744866"/>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Security Info</a:t>
            </a:r>
            <a:r>
              <a:rPr lang="en-US" sz="1600" dirty="0" smtClean="0">
                <a:latin typeface="Calibri (Body)"/>
              </a:rPr>
              <a:t> – Green highlighted message assuring that payment details are secure and encrypted.</a:t>
            </a:r>
            <a:endParaRPr lang="en-US" sz="1600" dirty="0">
              <a:latin typeface="Calibri (Body)"/>
            </a:endParaRPr>
          </a:p>
        </p:txBody>
      </p:sp>
      <p:sp>
        <p:nvSpPr>
          <p:cNvPr id="11" name="Text 2"/>
          <p:cNvSpPr/>
          <p:nvPr/>
        </p:nvSpPr>
        <p:spPr>
          <a:xfrm>
            <a:off x="760722" y="3113532"/>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rPr>
              <a:t>Payment Screen</a:t>
            </a:r>
            <a:endParaRPr lang="en-US" sz="2300" dirty="0"/>
          </a:p>
        </p:txBody>
      </p:sp>
    </p:spTree>
    <p:extLst>
      <p:ext uri="{BB962C8B-B14F-4D97-AF65-F5344CB8AC3E}">
        <p14:creationId xmlns:p14="http://schemas.microsoft.com/office/powerpoint/2010/main" val="17216113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strips(downLeft)">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HP\Downloads\5-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579" y="-1589"/>
            <a:ext cx="4572000" cy="849370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 0"/>
          <p:cNvSpPr/>
          <p:nvPr/>
        </p:nvSpPr>
        <p:spPr>
          <a:xfrm>
            <a:off x="5977614" y="753602"/>
            <a:ext cx="6838950"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Search Screen</a:t>
            </a:r>
            <a:endParaRPr lang="en-US" sz="4000" dirty="0"/>
          </a:p>
        </p:txBody>
      </p:sp>
      <p:sp>
        <p:nvSpPr>
          <p:cNvPr id="4" name="Text 1"/>
          <p:cNvSpPr/>
          <p:nvPr/>
        </p:nvSpPr>
        <p:spPr>
          <a:xfrm>
            <a:off x="5977614" y="1685099"/>
            <a:ext cx="7468553" cy="670084"/>
          </a:xfrm>
          <a:prstGeom prst="rect">
            <a:avLst/>
          </a:prstGeom>
          <a:noFill/>
          <a:ln/>
        </p:spPr>
        <p:txBody>
          <a:bodyPr wrap="square" lIns="0" tIns="0" rIns="0" bIns="0" rtlCol="0" anchor="t"/>
          <a:lstStyle/>
          <a:p>
            <a:pPr>
              <a:lnSpc>
                <a:spcPts val="2600"/>
              </a:lnSpc>
            </a:pPr>
            <a:r>
              <a:rPr lang="en-US" sz="2000" dirty="0" smtClean="0">
                <a:latin typeface="Calibri (Body)"/>
              </a:rPr>
              <a:t>The search screen allows users to quickly find their favorite dishes through a dedicated search bar, displaying a list of food items with images, descriptions, prices, and indicators for easy selection.</a:t>
            </a:r>
            <a:endParaRPr lang="en-US" sz="2000" dirty="0">
              <a:latin typeface="Calibri (Body)"/>
            </a:endParaRPr>
          </a:p>
        </p:txBody>
      </p:sp>
      <p:sp>
        <p:nvSpPr>
          <p:cNvPr id="5" name="Text 3"/>
          <p:cNvSpPr/>
          <p:nvPr/>
        </p:nvSpPr>
        <p:spPr>
          <a:xfrm>
            <a:off x="6180071" y="3455085"/>
            <a:ext cx="7353050" cy="607325"/>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Header</a:t>
            </a:r>
            <a:r>
              <a:rPr lang="en-US" sz="1600" dirty="0" smtClean="0">
                <a:latin typeface="Calibri (Body)"/>
              </a:rPr>
              <a:t> – Back button, search bar with "Search foods..." placeholder, purple gradient</a:t>
            </a:r>
          </a:p>
          <a:p>
            <a:pPr>
              <a:lnSpc>
                <a:spcPts val="2600"/>
              </a:lnSpc>
              <a:buSzPct val="100000"/>
            </a:pPr>
            <a:r>
              <a:rPr lang="en-US" sz="1600" dirty="0" smtClean="0">
                <a:latin typeface="Calibri (Body)"/>
              </a:rPr>
              <a:t>        background.</a:t>
            </a:r>
            <a:endParaRPr lang="en-US" sz="1600" dirty="0">
              <a:latin typeface="Calibri (Body)"/>
            </a:endParaRPr>
          </a:p>
        </p:txBody>
      </p:sp>
      <p:sp>
        <p:nvSpPr>
          <p:cNvPr id="6" name="Text 3"/>
          <p:cNvSpPr/>
          <p:nvPr/>
        </p:nvSpPr>
        <p:spPr>
          <a:xfrm>
            <a:off x="6180071" y="4315070"/>
            <a:ext cx="7468227"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Food Cards</a:t>
            </a:r>
            <a:r>
              <a:rPr lang="en-US" sz="1600" dirty="0" smtClean="0">
                <a:latin typeface="Calibri (Body)"/>
              </a:rPr>
              <a:t> – Image (left), name &amp; short description, price in ₹, red dot indicator, </a:t>
            </a:r>
          </a:p>
          <a:p>
            <a:pPr>
              <a:lnSpc>
                <a:spcPts val="2600"/>
              </a:lnSpc>
              <a:buSzPct val="100000"/>
            </a:pPr>
            <a:r>
              <a:rPr lang="en-US" sz="1600" dirty="0" smtClean="0">
                <a:latin typeface="Calibri (Body)"/>
              </a:rPr>
              <a:t>        rounded card design</a:t>
            </a:r>
            <a:endParaRPr lang="en-US" sz="1600" dirty="0">
              <a:latin typeface="Calibri (Body)"/>
            </a:endParaRPr>
          </a:p>
        </p:txBody>
      </p:sp>
      <p:sp>
        <p:nvSpPr>
          <p:cNvPr id="7" name="Text 3"/>
          <p:cNvSpPr/>
          <p:nvPr/>
        </p:nvSpPr>
        <p:spPr>
          <a:xfrm>
            <a:off x="6180070" y="5677685"/>
            <a:ext cx="7468227"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Floating Action Button</a:t>
            </a:r>
            <a:r>
              <a:rPr lang="en-US" sz="1600" dirty="0" smtClean="0">
                <a:latin typeface="Calibri (Body)"/>
              </a:rPr>
              <a:t> – Blue chat/help icon at bottom-right.</a:t>
            </a:r>
            <a:endParaRPr lang="en-US" sz="1600" dirty="0">
              <a:latin typeface="Calibri (Body)"/>
            </a:endParaRPr>
          </a:p>
        </p:txBody>
      </p:sp>
      <p:sp>
        <p:nvSpPr>
          <p:cNvPr id="8" name="Text 3"/>
          <p:cNvSpPr/>
          <p:nvPr/>
        </p:nvSpPr>
        <p:spPr>
          <a:xfrm>
            <a:off x="6180071" y="5150080"/>
            <a:ext cx="7468227"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Bottom Navigation</a:t>
            </a:r>
            <a:r>
              <a:rPr lang="en-US" sz="1600" dirty="0" smtClean="0">
                <a:latin typeface="Calibri (Body)"/>
              </a:rPr>
              <a:t> – Home, Search (active), My Cart, Profile.</a:t>
            </a:r>
            <a:endParaRPr lang="en-US" sz="1600" dirty="0">
              <a:latin typeface="Calibri (Body)"/>
            </a:endParaRPr>
          </a:p>
        </p:txBody>
      </p:sp>
      <p:sp>
        <p:nvSpPr>
          <p:cNvPr id="10" name="Rectangle 9"/>
          <p:cNvSpPr/>
          <p:nvPr/>
        </p:nvSpPr>
        <p:spPr>
          <a:xfrm>
            <a:off x="6083490" y="2899333"/>
            <a:ext cx="2162772" cy="723275"/>
          </a:xfrm>
          <a:prstGeom prst="rect">
            <a:avLst/>
          </a:prstGeom>
        </p:spPr>
        <p:txBody>
          <a:bodyPr wrap="none">
            <a:spAutoFit/>
          </a:bodyPr>
          <a:lstStyle/>
          <a:p>
            <a:r>
              <a:rPr lang="en-US" sz="2300" dirty="0" smtClean="0">
                <a:solidFill>
                  <a:srgbClr val="D73AD7"/>
                </a:solidFill>
                <a:latin typeface="Source Serif 4 Semi Bold" pitchFamily="34" charset="0"/>
                <a:ea typeface="Source Serif 4 Semi Bold" pitchFamily="34" charset="-122"/>
                <a:cs typeface="Source Serif 4 Semi Bold" pitchFamily="34" charset="-120"/>
              </a:rPr>
              <a:t>Search Screen</a:t>
            </a:r>
            <a:endParaRPr lang="en-US" sz="2300" dirty="0" smtClean="0"/>
          </a:p>
          <a:p>
            <a:endParaRPr lang="en-IN" b="1" dirty="0"/>
          </a:p>
        </p:txBody>
      </p:sp>
    </p:spTree>
    <p:extLst>
      <p:ext uri="{BB962C8B-B14F-4D97-AF65-F5344CB8AC3E}">
        <p14:creationId xmlns:p14="http://schemas.microsoft.com/office/powerpoint/2010/main" val="12564144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arn(inVertical)">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11947"/>
            <a:ext cx="6212205"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rPr>
              <a:t>Chat Bot</a:t>
            </a:r>
            <a:endParaRPr lang="en-US" sz="4000" dirty="0"/>
          </a:p>
        </p:txBody>
      </p:sp>
      <p:sp>
        <p:nvSpPr>
          <p:cNvPr id="3" name="Text 1"/>
          <p:cNvSpPr/>
          <p:nvPr/>
        </p:nvSpPr>
        <p:spPr>
          <a:xfrm>
            <a:off x="760721" y="2126035"/>
            <a:ext cx="7468553" cy="670084"/>
          </a:xfrm>
          <a:prstGeom prst="rect">
            <a:avLst/>
          </a:prstGeom>
          <a:noFill/>
          <a:ln/>
        </p:spPr>
        <p:txBody>
          <a:bodyPr wrap="square" lIns="0" tIns="0" rIns="0" bIns="0" rtlCol="0" anchor="t"/>
          <a:lstStyle/>
          <a:p>
            <a:r>
              <a:rPr lang="en-US" sz="2000" dirty="0">
                <a:latin typeface="Calibri (Body)"/>
              </a:rPr>
              <a:t>The chat bot screen enables real-time assistance, allowing users to check order details, ask questions, and receive automated responses for faster support.</a:t>
            </a:r>
          </a:p>
        </p:txBody>
      </p:sp>
      <p:sp>
        <p:nvSpPr>
          <p:cNvPr id="4" name="Text 2"/>
          <p:cNvSpPr/>
          <p:nvPr/>
        </p:nvSpPr>
        <p:spPr>
          <a:xfrm>
            <a:off x="760722" y="3325892"/>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rPr>
              <a:t>Chat Bot Screen</a:t>
            </a:r>
            <a:endParaRPr lang="en-US" sz="2300" dirty="0"/>
          </a:p>
        </p:txBody>
      </p:sp>
      <p:sp>
        <p:nvSpPr>
          <p:cNvPr id="5" name="Text 3"/>
          <p:cNvSpPr/>
          <p:nvPr/>
        </p:nvSpPr>
        <p:spPr>
          <a:xfrm>
            <a:off x="837724" y="3998079"/>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Order Details </a:t>
            </a:r>
            <a:r>
              <a:rPr lang="en-US" sz="1600" dirty="0" smtClean="0"/>
              <a:t>– </a:t>
            </a:r>
            <a:r>
              <a:rPr lang="en-US" sz="1600" dirty="0">
                <a:latin typeface="Calibri (Body)"/>
              </a:rPr>
              <a:t>Bot message showing order summary including food name, quantity, price, status,</a:t>
            </a:r>
          </a:p>
          <a:p>
            <a:pPr>
              <a:lnSpc>
                <a:spcPts val="2600"/>
              </a:lnSpc>
              <a:buSzPct val="100000"/>
            </a:pPr>
            <a:r>
              <a:rPr lang="en-US" sz="1600" dirty="0">
                <a:latin typeface="Calibri (Body)"/>
              </a:rPr>
              <a:t>        time, total amount, and delivery address.</a:t>
            </a:r>
          </a:p>
        </p:txBody>
      </p:sp>
      <p:sp>
        <p:nvSpPr>
          <p:cNvPr id="6" name="Text 3"/>
          <p:cNvSpPr/>
          <p:nvPr/>
        </p:nvSpPr>
        <p:spPr>
          <a:xfrm>
            <a:off x="837723" y="4889688"/>
            <a:ext cx="7468553" cy="519727"/>
          </a:xfrm>
          <a:prstGeom prst="rect">
            <a:avLst/>
          </a:prstGeom>
          <a:noFill/>
          <a:ln/>
        </p:spPr>
        <p:txBody>
          <a:bodyPr wrap="none" lIns="0" tIns="0" rIns="0" bIns="0" rtlCol="0" anchor="t"/>
          <a:lstStyle/>
          <a:p>
            <a:pPr marL="285750" indent="-285750">
              <a:buFont typeface="Arial" panose="020B0604020202020204" pitchFamily="34" charset="0"/>
              <a:buChar char="•"/>
            </a:pPr>
            <a:r>
              <a:rPr lang="en-US" sz="1600" b="1" dirty="0" smtClean="0"/>
              <a:t> </a:t>
            </a:r>
            <a:r>
              <a:rPr lang="en-US" sz="1600" b="1" dirty="0">
                <a:latin typeface="Calibri (Body)"/>
              </a:rPr>
              <a:t>User Messages </a:t>
            </a:r>
            <a:r>
              <a:rPr lang="en-US" sz="1600" dirty="0" smtClean="0"/>
              <a:t>– </a:t>
            </a:r>
            <a:r>
              <a:rPr lang="en-US" sz="1600" dirty="0">
                <a:latin typeface="Calibri (Body)"/>
              </a:rPr>
              <a:t>User’s input displayed in a chat bubble format</a:t>
            </a:r>
            <a:r>
              <a:rPr lang="en-US" sz="1600" dirty="0" smtClean="0"/>
              <a:t>.</a:t>
            </a:r>
            <a:endParaRPr lang="en-US" sz="1600" dirty="0"/>
          </a:p>
        </p:txBody>
      </p:sp>
      <p:sp>
        <p:nvSpPr>
          <p:cNvPr id="7" name="Text 3"/>
          <p:cNvSpPr/>
          <p:nvPr/>
        </p:nvSpPr>
        <p:spPr>
          <a:xfrm>
            <a:off x="837724" y="5409415"/>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Bot Responses </a:t>
            </a:r>
            <a:r>
              <a:rPr lang="en-US" sz="1600" dirty="0" smtClean="0"/>
              <a:t>–</a:t>
            </a:r>
            <a:r>
              <a:rPr lang="en-US" sz="1600" dirty="0">
                <a:latin typeface="Calibri (Body)"/>
              </a:rPr>
              <a:t> Automated replies in both English and Marathi, offering help and suggesting possible</a:t>
            </a:r>
          </a:p>
          <a:p>
            <a:pPr>
              <a:lnSpc>
                <a:spcPts val="2600"/>
              </a:lnSpc>
              <a:buSzPct val="100000"/>
            </a:pPr>
            <a:r>
              <a:rPr lang="en-US" sz="1600" dirty="0">
                <a:latin typeface="Calibri (Body)"/>
              </a:rPr>
              <a:t>       actions.</a:t>
            </a:r>
          </a:p>
        </p:txBody>
      </p:sp>
      <p:sp>
        <p:nvSpPr>
          <p:cNvPr id="8" name="Text 3"/>
          <p:cNvSpPr/>
          <p:nvPr/>
        </p:nvSpPr>
        <p:spPr>
          <a:xfrm>
            <a:off x="837724" y="6285657"/>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Message Input Field </a:t>
            </a:r>
            <a:r>
              <a:rPr lang="en-US" sz="1600" dirty="0" smtClean="0"/>
              <a:t>– </a:t>
            </a:r>
            <a:r>
              <a:rPr lang="en-US" sz="1600" dirty="0">
                <a:latin typeface="Calibri (Body)"/>
              </a:rPr>
              <a:t>Text box with send button for typing and sending </a:t>
            </a:r>
            <a:r>
              <a:rPr lang="en-US" sz="1600" dirty="0" smtClean="0">
                <a:latin typeface="Calibri (Body)"/>
              </a:rPr>
              <a:t>queries.</a:t>
            </a:r>
            <a:endParaRPr lang="en-US" sz="1600" dirty="0">
              <a:latin typeface="Calibri (Body)"/>
            </a:endParaRPr>
          </a:p>
        </p:txBody>
      </p:sp>
      <p:pic>
        <p:nvPicPr>
          <p:cNvPr id="12290" name="Picture 2" descr="C:\Users\HP\Downloads\17-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0" y="10160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4693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2000"/>
                                        <p:tgtEl>
                                          <p:spTgt spid="12290"/>
                                        </p:tgtEl>
                                      </p:cBhvr>
                                    </p:animEffect>
                                    <p:anim calcmode="lin" valueType="num">
                                      <p:cBhvr>
                                        <p:cTn id="8" dur="2000" fill="hold"/>
                                        <p:tgtEl>
                                          <p:spTgt spid="12290"/>
                                        </p:tgtEl>
                                        <p:attrNameLst>
                                          <p:attrName>ppt_w</p:attrName>
                                        </p:attrNameLst>
                                      </p:cBhvr>
                                      <p:tavLst>
                                        <p:tav tm="0" fmla="#ppt_w*sin(2.5*pi*$)">
                                          <p:val>
                                            <p:fltVal val="0"/>
                                          </p:val>
                                        </p:tav>
                                        <p:tav tm="100000">
                                          <p:val>
                                            <p:fltVal val="1"/>
                                          </p:val>
                                        </p:tav>
                                      </p:tavLst>
                                    </p:anim>
                                    <p:anim calcmode="lin" valueType="num">
                                      <p:cBhvr>
                                        <p:cTn id="9" dur="2000" fill="hold"/>
                                        <p:tgtEl>
                                          <p:spTgt spid="122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85890" y="3206487"/>
            <a:ext cx="2157963" cy="723275"/>
          </a:xfrm>
          <a:prstGeom prst="rect">
            <a:avLst/>
          </a:prstGeom>
        </p:spPr>
        <p:txBody>
          <a:bodyPr wrap="none">
            <a:spAutoFit/>
          </a:bodyPr>
          <a:lstStyle/>
          <a:p>
            <a:r>
              <a:rPr lang="en-US" sz="2300" dirty="0" smtClean="0">
                <a:solidFill>
                  <a:srgbClr val="D73AD7"/>
                </a:solidFill>
                <a:latin typeface="Source Serif 4 Semi Bold" pitchFamily="34" charset="0"/>
                <a:ea typeface="Source Serif 4 Semi Bold" pitchFamily="34" charset="-122"/>
                <a:cs typeface="Source Serif 4 Semi Bold" pitchFamily="34" charset="-120"/>
              </a:rPr>
              <a:t>Profile Screen</a:t>
            </a:r>
            <a:endParaRPr lang="en-US" sz="2300" dirty="0" smtClean="0"/>
          </a:p>
          <a:p>
            <a:endParaRPr lang="en-IN" dirty="0"/>
          </a:p>
        </p:txBody>
      </p:sp>
      <p:sp>
        <p:nvSpPr>
          <p:cNvPr id="4" name="Rectangle 3"/>
          <p:cNvSpPr/>
          <p:nvPr/>
        </p:nvSpPr>
        <p:spPr>
          <a:xfrm>
            <a:off x="6600142" y="839014"/>
            <a:ext cx="1955985" cy="707886"/>
          </a:xfrm>
          <a:prstGeom prst="rect">
            <a:avLst/>
          </a:prstGeom>
        </p:spPr>
        <p:txBody>
          <a:bodyPr wrap="none">
            <a:spAutoFit/>
          </a:bodyPr>
          <a:lstStyle/>
          <a:p>
            <a:r>
              <a:rPr lang="en-IN" sz="4000" dirty="0">
                <a:solidFill>
                  <a:srgbClr val="D73AD7"/>
                </a:solidFill>
                <a:latin typeface="Source Serif 4 Semi Bold" pitchFamily="34" charset="0"/>
                <a:ea typeface="Source Serif 4 Semi Bold" pitchFamily="34" charset="-122"/>
                <a:cs typeface="Source Serif 4 Semi Bold" pitchFamily="34" charset="-120"/>
              </a:rPr>
              <a:t>Profile </a:t>
            </a:r>
            <a:endParaRPr lang="en-IN" sz="3850" dirty="0">
              <a:solidFill>
                <a:srgbClr val="D73AD7"/>
              </a:solidFill>
              <a:latin typeface="Source Serif 4 Semi Bold" pitchFamily="34" charset="0"/>
              <a:ea typeface="Source Serif 4 Semi Bold" pitchFamily="34" charset="-122"/>
              <a:cs typeface="Source Serif 4 Semi Bold" pitchFamily="34" charset="-120"/>
            </a:endParaRPr>
          </a:p>
        </p:txBody>
      </p:sp>
      <p:sp>
        <p:nvSpPr>
          <p:cNvPr id="5" name="TextBox 4"/>
          <p:cNvSpPr txBox="1"/>
          <p:nvPr/>
        </p:nvSpPr>
        <p:spPr>
          <a:xfrm>
            <a:off x="6741510" y="1674796"/>
            <a:ext cx="6501741" cy="1323439"/>
          </a:xfrm>
          <a:prstGeom prst="rect">
            <a:avLst/>
          </a:prstGeom>
          <a:noFill/>
        </p:spPr>
        <p:txBody>
          <a:bodyPr wrap="square" rtlCol="0">
            <a:spAutoFit/>
          </a:bodyPr>
          <a:lstStyle/>
          <a:p>
            <a:r>
              <a:rPr lang="en-US" sz="2000" dirty="0" smtClean="0"/>
              <a:t>The profile screen provides comprehensive account management, allowing users to view order history, update personal details, access customer support, and manage settings with a clean, user-friendly layout.</a:t>
            </a:r>
            <a:endParaRPr lang="en-IN" sz="2000" dirty="0"/>
          </a:p>
        </p:txBody>
      </p:sp>
      <p:sp>
        <p:nvSpPr>
          <p:cNvPr id="8" name="Text 10"/>
          <p:cNvSpPr/>
          <p:nvPr/>
        </p:nvSpPr>
        <p:spPr>
          <a:xfrm>
            <a:off x="6891621" y="4628089"/>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Actionable items for profile settings, orders, and support.</a:t>
            </a:r>
            <a:endParaRPr lang="en-US" sz="1600" dirty="0">
              <a:latin typeface="Calibri (Body)"/>
            </a:endParaRPr>
          </a:p>
        </p:txBody>
      </p:sp>
      <p:sp>
        <p:nvSpPr>
          <p:cNvPr id="9" name="Text 11"/>
          <p:cNvSpPr/>
          <p:nvPr/>
        </p:nvSpPr>
        <p:spPr>
          <a:xfrm>
            <a:off x="6891621" y="5257849"/>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Secure sign-out option.</a:t>
            </a:r>
            <a:endParaRPr lang="en-US" sz="1600" dirty="0">
              <a:latin typeface="Calibri (Body)"/>
            </a:endParaRPr>
          </a:p>
        </p:txBody>
      </p:sp>
      <p:pic>
        <p:nvPicPr>
          <p:cNvPr id="4100" name="Picture 4" descr="C:\Users\HP\Downloads\7-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981" y="184208"/>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 9"/>
          <p:cNvSpPr/>
          <p:nvPr/>
        </p:nvSpPr>
        <p:spPr>
          <a:xfrm>
            <a:off x="6891621" y="3908850"/>
            <a:ext cx="7468553" cy="33504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Displays user profile picture, name, and email.</a:t>
            </a:r>
            <a:endParaRPr lang="en-US" sz="1600" dirty="0">
              <a:latin typeface="Calibri (Body)"/>
            </a:endParaRPr>
          </a:p>
        </p:txBody>
      </p:sp>
    </p:spTree>
    <p:extLst>
      <p:ext uri="{BB962C8B-B14F-4D97-AF65-F5344CB8AC3E}">
        <p14:creationId xmlns:p14="http://schemas.microsoft.com/office/powerpoint/2010/main" val="241255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circle(in)">
                                      <p:cBhvr>
                                        <p:cTn id="7"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0347" y="1061502"/>
            <a:ext cx="5817632"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rPr>
              <a:t>Profile Setting</a:t>
            </a:r>
            <a:endParaRPr lang="en-US" sz="4000" dirty="0"/>
          </a:p>
        </p:txBody>
      </p:sp>
      <p:sp>
        <p:nvSpPr>
          <p:cNvPr id="3" name="Text 1"/>
          <p:cNvSpPr/>
          <p:nvPr/>
        </p:nvSpPr>
        <p:spPr>
          <a:xfrm>
            <a:off x="770347" y="2029946"/>
            <a:ext cx="7468553" cy="670084"/>
          </a:xfrm>
          <a:prstGeom prst="rect">
            <a:avLst/>
          </a:prstGeom>
          <a:noFill/>
          <a:ln/>
        </p:spPr>
        <p:txBody>
          <a:bodyPr wrap="square" lIns="0" tIns="0" rIns="0" bIns="0" rtlCol="0" anchor="t"/>
          <a:lstStyle/>
          <a:p>
            <a:pPr>
              <a:lnSpc>
                <a:spcPts val="2600"/>
              </a:lnSpc>
            </a:pPr>
            <a:r>
              <a:rPr lang="en-US" sz="2000" dirty="0"/>
              <a:t>The profile settings screen allows users to view and update their personal information, including profile picture, username, email address, and delivery address, Change password, Logout, Delete Account </a:t>
            </a:r>
          </a:p>
        </p:txBody>
      </p:sp>
      <p:sp>
        <p:nvSpPr>
          <p:cNvPr id="4" name="Text 2"/>
          <p:cNvSpPr/>
          <p:nvPr/>
        </p:nvSpPr>
        <p:spPr>
          <a:xfrm>
            <a:off x="885850" y="3283624"/>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cs typeface="Source Serif 4 Semi Bold" pitchFamily="34" charset="-120"/>
              </a:rPr>
              <a:t>Profile Setting </a:t>
            </a:r>
            <a:r>
              <a:rPr lang="en-US" sz="2300" dirty="0">
                <a:solidFill>
                  <a:srgbClr val="D73AD7"/>
                </a:solidFill>
                <a:latin typeface="Source Serif 4 Semi Bold" pitchFamily="34" charset="0"/>
                <a:ea typeface="Source Serif 4 Semi Bold" pitchFamily="34" charset="-122"/>
                <a:cs typeface="Source Serif 4 Semi Bold" pitchFamily="34" charset="-120"/>
              </a:rPr>
              <a:t>Screen</a:t>
            </a:r>
            <a:endParaRPr lang="en-US" sz="2300" dirty="0"/>
          </a:p>
        </p:txBody>
      </p:sp>
      <p:sp>
        <p:nvSpPr>
          <p:cNvPr id="5" name="Text 3"/>
          <p:cNvSpPr/>
          <p:nvPr/>
        </p:nvSpPr>
        <p:spPr>
          <a:xfrm>
            <a:off x="885850" y="3959568"/>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Profile Card </a:t>
            </a:r>
            <a:r>
              <a:rPr lang="en-US" sz="1600" dirty="0" smtClean="0"/>
              <a:t>– </a:t>
            </a:r>
            <a:r>
              <a:rPr lang="en-US" sz="1600" dirty="0">
                <a:latin typeface="Calibri (Body)"/>
              </a:rPr>
              <a:t>Purple background with circular profile picture, username, and email address</a:t>
            </a:r>
            <a:r>
              <a:rPr lang="en-US" sz="1600" dirty="0" smtClean="0"/>
              <a:t>.</a:t>
            </a:r>
            <a:endParaRPr lang="en-US" sz="1600" dirty="0"/>
          </a:p>
        </p:txBody>
      </p:sp>
      <p:sp>
        <p:nvSpPr>
          <p:cNvPr id="6" name="Text 4"/>
          <p:cNvSpPr/>
          <p:nvPr/>
        </p:nvSpPr>
        <p:spPr>
          <a:xfrm>
            <a:off x="885850" y="4562702"/>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Edit Option </a:t>
            </a:r>
            <a:r>
              <a:rPr lang="en-US" sz="1600" dirty="0" smtClean="0"/>
              <a:t>– </a:t>
            </a:r>
            <a:r>
              <a:rPr lang="en-US" sz="1600" dirty="0">
                <a:latin typeface="Calibri (Body)"/>
              </a:rPr>
              <a:t>Edit button to update personal information.</a:t>
            </a:r>
          </a:p>
        </p:txBody>
      </p:sp>
      <p:sp>
        <p:nvSpPr>
          <p:cNvPr id="7" name="Text 5"/>
          <p:cNvSpPr/>
          <p:nvPr/>
        </p:nvSpPr>
        <p:spPr>
          <a:xfrm>
            <a:off x="885850" y="5165204"/>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Change Password </a:t>
            </a:r>
            <a:r>
              <a:rPr lang="en-US" sz="1600" dirty="0" smtClean="0"/>
              <a:t>– </a:t>
            </a:r>
            <a:r>
              <a:rPr lang="en-US" sz="1600" dirty="0">
                <a:latin typeface="Calibri (Body)"/>
              </a:rPr>
              <a:t>Option to update the account password.</a:t>
            </a:r>
          </a:p>
        </p:txBody>
      </p:sp>
      <p:pic>
        <p:nvPicPr>
          <p:cNvPr id="13314" name="Picture 2" descr="C:\Users\HP\Downloads\8-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2775" y="-104432"/>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5"/>
          <p:cNvSpPr/>
          <p:nvPr/>
        </p:nvSpPr>
        <p:spPr>
          <a:xfrm>
            <a:off x="885848" y="5799049"/>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Logout</a:t>
            </a:r>
            <a:r>
              <a:rPr lang="en-US" sz="1600" dirty="0" smtClean="0"/>
              <a:t> – </a:t>
            </a:r>
            <a:r>
              <a:rPr lang="en-US" sz="1600" dirty="0">
                <a:latin typeface="Calibri (Body)"/>
              </a:rPr>
              <a:t>Button to securely sign out from the app.</a:t>
            </a:r>
          </a:p>
        </p:txBody>
      </p:sp>
      <p:sp>
        <p:nvSpPr>
          <p:cNvPr id="10" name="Text 5"/>
          <p:cNvSpPr/>
          <p:nvPr/>
        </p:nvSpPr>
        <p:spPr>
          <a:xfrm>
            <a:off x="885847" y="6337218"/>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Delete Account </a:t>
            </a:r>
            <a:r>
              <a:rPr lang="en-US" sz="1600" dirty="0" smtClean="0"/>
              <a:t>– </a:t>
            </a:r>
            <a:r>
              <a:rPr lang="en-US" sz="1600" dirty="0">
                <a:latin typeface="Calibri (Body)"/>
              </a:rPr>
              <a:t>Option to permanently remove the user account and data.</a:t>
            </a:r>
          </a:p>
        </p:txBody>
      </p:sp>
    </p:spTree>
    <p:extLst>
      <p:ext uri="{BB962C8B-B14F-4D97-AF65-F5344CB8AC3E}">
        <p14:creationId xmlns:p14="http://schemas.microsoft.com/office/powerpoint/2010/main" val="34782855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1000"/>
                                        <p:tgtEl>
                                          <p:spTgt spid="13314"/>
                                        </p:tgtEl>
                                      </p:cBhvr>
                                    </p:animEffect>
                                    <p:anim calcmode="lin" valueType="num">
                                      <p:cBhvr>
                                        <p:cTn id="8" dur="1000" fill="hold"/>
                                        <p:tgtEl>
                                          <p:spTgt spid="13314"/>
                                        </p:tgtEl>
                                        <p:attrNameLst>
                                          <p:attrName>ppt_x</p:attrName>
                                        </p:attrNameLst>
                                      </p:cBhvr>
                                      <p:tavLst>
                                        <p:tav tm="0">
                                          <p:val>
                                            <p:strVal val="#ppt_x"/>
                                          </p:val>
                                        </p:tav>
                                        <p:tav tm="100000">
                                          <p:val>
                                            <p:strVal val="#ppt_x"/>
                                          </p:val>
                                        </p:tav>
                                      </p:tavLst>
                                    </p:anim>
                                    <p:anim calcmode="lin" valueType="num">
                                      <p:cBhvr>
                                        <p:cTn id="9" dur="10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102743" y="1203202"/>
            <a:ext cx="5817632"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Order History </a:t>
            </a:r>
            <a:endParaRPr lang="en-US" sz="4000" dirty="0"/>
          </a:p>
        </p:txBody>
      </p:sp>
      <p:sp>
        <p:nvSpPr>
          <p:cNvPr id="4" name="Text 1"/>
          <p:cNvSpPr/>
          <p:nvPr/>
        </p:nvSpPr>
        <p:spPr>
          <a:xfrm>
            <a:off x="6208621" y="2089450"/>
            <a:ext cx="7468553" cy="670084"/>
          </a:xfrm>
          <a:prstGeom prst="rect">
            <a:avLst/>
          </a:prstGeom>
          <a:noFill/>
          <a:ln/>
        </p:spPr>
        <p:txBody>
          <a:bodyPr wrap="square" lIns="0" tIns="0" rIns="0" bIns="0" rtlCol="0" anchor="t"/>
          <a:lstStyle/>
          <a:p>
            <a:pPr indent="0">
              <a:lnSpc>
                <a:spcPts val="2600"/>
              </a:lnSpc>
              <a:buNone/>
            </a:pPr>
            <a:r>
              <a:rPr lang="en-US" sz="2000" dirty="0"/>
              <a:t>The My Orders screen provides a comprehensive history of all user orders, while the Help &amp; Support screen ensures users can easily find answers and assistance.</a:t>
            </a:r>
          </a:p>
        </p:txBody>
      </p:sp>
      <p:sp>
        <p:nvSpPr>
          <p:cNvPr id="5" name="Text 2"/>
          <p:cNvSpPr/>
          <p:nvPr/>
        </p:nvSpPr>
        <p:spPr>
          <a:xfrm>
            <a:off x="6275998" y="3287849"/>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D73AD7"/>
                </a:solidFill>
                <a:latin typeface="Source Serif 4 Semi Bold" pitchFamily="34" charset="0"/>
                <a:ea typeface="Source Serif 4 Semi Bold" pitchFamily="34" charset="-122"/>
                <a:cs typeface="Source Serif 4 Semi Bold" pitchFamily="34" charset="-120"/>
              </a:rPr>
              <a:t>My Orders Screen</a:t>
            </a:r>
            <a:endParaRPr lang="en-US" sz="2300" dirty="0"/>
          </a:p>
        </p:txBody>
      </p:sp>
      <p:sp>
        <p:nvSpPr>
          <p:cNvPr id="6" name="Text 3"/>
          <p:cNvSpPr/>
          <p:nvPr/>
        </p:nvSpPr>
        <p:spPr>
          <a:xfrm>
            <a:off x="6275998" y="3972778"/>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Displays order cards with ID, food details, price, and date.</a:t>
            </a:r>
            <a:endParaRPr lang="en-US" sz="1600" dirty="0">
              <a:latin typeface="Calibri (Body)"/>
            </a:endParaRPr>
          </a:p>
        </p:txBody>
      </p:sp>
      <p:sp>
        <p:nvSpPr>
          <p:cNvPr id="7" name="Text 4"/>
          <p:cNvSpPr/>
          <p:nvPr/>
        </p:nvSpPr>
        <p:spPr>
          <a:xfrm>
            <a:off x="6275998" y="4699223"/>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Shows payment type (e.g., COD) and clear order status badges.</a:t>
            </a:r>
            <a:endParaRPr lang="en-US" sz="1600" dirty="0">
              <a:latin typeface="Calibri (Body)"/>
            </a:endParaRPr>
          </a:p>
        </p:txBody>
      </p:sp>
      <p:sp>
        <p:nvSpPr>
          <p:cNvPr id="8" name="Text 5"/>
          <p:cNvSpPr/>
          <p:nvPr/>
        </p:nvSpPr>
        <p:spPr>
          <a:xfrm>
            <a:off x="6275997" y="5296977"/>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Includes a "Cancel Order" button for eligible orders.</a:t>
            </a:r>
            <a:endParaRPr lang="en-US" sz="1600" dirty="0">
              <a:latin typeface="Calibri (Body)"/>
            </a:endParaRPr>
          </a:p>
        </p:txBody>
      </p:sp>
      <p:pic>
        <p:nvPicPr>
          <p:cNvPr id="1026" name="Picture 2" descr="C:\Users\HP\Downloads\9-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34" y="41873"/>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837724" y="1165265"/>
            <a:ext cx="6673929"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Real-time Delivery Tracking</a:t>
            </a:r>
            <a:endParaRPr lang="en-US" sz="4000" dirty="0"/>
          </a:p>
        </p:txBody>
      </p:sp>
      <p:sp>
        <p:nvSpPr>
          <p:cNvPr id="4" name="Text 1"/>
          <p:cNvSpPr/>
          <p:nvPr/>
        </p:nvSpPr>
        <p:spPr>
          <a:xfrm>
            <a:off x="837724" y="2095262"/>
            <a:ext cx="7468553" cy="670084"/>
          </a:xfrm>
          <a:prstGeom prst="rect">
            <a:avLst/>
          </a:prstGeom>
          <a:noFill/>
          <a:ln/>
        </p:spPr>
        <p:txBody>
          <a:bodyPr wrap="square" lIns="0" tIns="0" rIns="0" bIns="0" rtlCol="0" anchor="t"/>
          <a:lstStyle/>
          <a:p>
            <a:pPr marL="0" indent="0" algn="l">
              <a:lnSpc>
                <a:spcPts val="2600"/>
              </a:lnSpc>
              <a:buNone/>
            </a:pPr>
            <a:r>
              <a:rPr lang="en-US" sz="2000" dirty="0">
                <a:solidFill>
                  <a:srgbClr val="272525"/>
                </a:solidFill>
                <a:latin typeface="Calibri (Body)"/>
                <a:ea typeface="Source Sans 3" pitchFamily="34" charset="-122"/>
                <a:cs typeface="Source Sans 3" pitchFamily="34" charset="-120"/>
              </a:rPr>
              <a:t>The Delivery Tracking screen offers full transparency, allowing users to monitor their order's live location and estimated delivery time.</a:t>
            </a:r>
            <a:endParaRPr lang="en-US" sz="2000" dirty="0">
              <a:latin typeface="Calibri (Body)"/>
            </a:endParaRPr>
          </a:p>
        </p:txBody>
      </p:sp>
      <p:sp>
        <p:nvSpPr>
          <p:cNvPr id="5" name="Text 2"/>
          <p:cNvSpPr/>
          <p:nvPr/>
        </p:nvSpPr>
        <p:spPr>
          <a:xfrm>
            <a:off x="837724" y="3079433"/>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D73AD7"/>
                </a:solidFill>
                <a:latin typeface="Source Serif 4 Semi Bold" pitchFamily="34" charset="0"/>
                <a:ea typeface="Source Serif 4 Semi Bold" pitchFamily="34" charset="-122"/>
                <a:cs typeface="Source Serif 4 Semi Bold" pitchFamily="34" charset="-120"/>
              </a:rPr>
              <a:t>Live Map Tracking</a:t>
            </a:r>
            <a:endParaRPr lang="en-US" sz="2300" dirty="0"/>
          </a:p>
        </p:txBody>
      </p:sp>
      <p:sp>
        <p:nvSpPr>
          <p:cNvPr id="6" name="Text 3"/>
          <p:cNvSpPr/>
          <p:nvPr/>
        </p:nvSpPr>
        <p:spPr>
          <a:xfrm>
            <a:off x="837724" y="3763208"/>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Displays the route from the restaurant to the customer's address.</a:t>
            </a:r>
            <a:endParaRPr lang="en-US" sz="1600" dirty="0">
              <a:latin typeface="Calibri (Body)"/>
            </a:endParaRPr>
          </a:p>
        </p:txBody>
      </p:sp>
      <p:sp>
        <p:nvSpPr>
          <p:cNvPr id="7" name="Text 4"/>
          <p:cNvSpPr/>
          <p:nvPr/>
        </p:nvSpPr>
        <p:spPr>
          <a:xfrm>
            <a:off x="837723" y="4364496"/>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Shows the current position of the delivery partner.</a:t>
            </a:r>
            <a:endParaRPr lang="en-US" sz="1600" dirty="0">
              <a:latin typeface="Calibri (Body)"/>
            </a:endParaRPr>
          </a:p>
        </p:txBody>
      </p:sp>
      <p:sp>
        <p:nvSpPr>
          <p:cNvPr id="8" name="Text 5"/>
          <p:cNvSpPr/>
          <p:nvPr/>
        </p:nvSpPr>
        <p:spPr>
          <a:xfrm>
            <a:off x="837722" y="4990191"/>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Clear visual indicators for restaurant (green) and customer (red).</a:t>
            </a:r>
            <a:endParaRPr lang="en-US" sz="1600" dirty="0">
              <a:latin typeface="Calibri (Body)"/>
            </a:endParaRPr>
          </a:p>
        </p:txBody>
      </p:sp>
      <p:sp>
        <p:nvSpPr>
          <p:cNvPr id="10" name="Text 7"/>
          <p:cNvSpPr/>
          <p:nvPr/>
        </p:nvSpPr>
        <p:spPr>
          <a:xfrm>
            <a:off x="837724" y="5602819"/>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Includes Order ID, Partner Name, and Delivery Time Status.</a:t>
            </a:r>
            <a:endParaRPr lang="en-US" sz="1600" dirty="0">
              <a:latin typeface="Calibri (Body)"/>
            </a:endParaRPr>
          </a:p>
        </p:txBody>
      </p:sp>
      <p:sp>
        <p:nvSpPr>
          <p:cNvPr id="11" name="Text 8"/>
          <p:cNvSpPr/>
          <p:nvPr/>
        </p:nvSpPr>
        <p:spPr>
          <a:xfrm>
            <a:off x="837724" y="6292034"/>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Calibri (Body)"/>
                <a:ea typeface="Source Sans 3" pitchFamily="34" charset="-122"/>
                <a:cs typeface="Source Sans 3" pitchFamily="34" charset="-120"/>
              </a:rPr>
              <a:t>Full delivery address display for confirmation.</a:t>
            </a:r>
            <a:endParaRPr lang="en-US" sz="1600" dirty="0">
              <a:latin typeface="Calibri (Body)"/>
            </a:endParaRPr>
          </a:p>
        </p:txBody>
      </p:sp>
      <p:pic>
        <p:nvPicPr>
          <p:cNvPr id="8194" name="Picture 2" descr="C:\Users\HP\Downloads\10-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376" y="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66372" y="1369457"/>
            <a:ext cx="5817632"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rPr>
              <a:t>Help &amp; Support</a:t>
            </a:r>
            <a:endParaRPr lang="en-US" sz="4000" dirty="0"/>
          </a:p>
        </p:txBody>
      </p:sp>
      <p:sp>
        <p:nvSpPr>
          <p:cNvPr id="3" name="Text 1"/>
          <p:cNvSpPr/>
          <p:nvPr/>
        </p:nvSpPr>
        <p:spPr>
          <a:xfrm>
            <a:off x="6266372" y="2163717"/>
            <a:ext cx="7468553" cy="670084"/>
          </a:xfrm>
          <a:prstGeom prst="rect">
            <a:avLst/>
          </a:prstGeom>
          <a:noFill/>
          <a:ln/>
        </p:spPr>
        <p:txBody>
          <a:bodyPr wrap="square" lIns="0" tIns="0" rIns="0" bIns="0" rtlCol="0" anchor="t"/>
          <a:lstStyle/>
          <a:p>
            <a:pPr>
              <a:lnSpc>
                <a:spcPts val="2600"/>
              </a:lnSpc>
            </a:pPr>
            <a:r>
              <a:rPr lang="en-US" sz="2000" dirty="0" smtClean="0"/>
              <a:t>The help &amp; support screen provides quick answers to frequently asked questions and offers multiple contact options, including live chat, email, and phone support, for resolving user queries.</a:t>
            </a:r>
            <a:endParaRPr lang="en-US" sz="2000" dirty="0">
              <a:latin typeface="Calibri (Body)"/>
            </a:endParaRPr>
          </a:p>
        </p:txBody>
      </p:sp>
      <p:sp>
        <p:nvSpPr>
          <p:cNvPr id="4" name="Text 2"/>
          <p:cNvSpPr/>
          <p:nvPr/>
        </p:nvSpPr>
        <p:spPr>
          <a:xfrm>
            <a:off x="6333749" y="3294657"/>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cs typeface="Source Serif 4 Semi Bold" pitchFamily="34" charset="-120"/>
              </a:rPr>
              <a:t>Help &amp; Support </a:t>
            </a:r>
            <a:r>
              <a:rPr lang="en-US" sz="2300" dirty="0">
                <a:solidFill>
                  <a:srgbClr val="D73AD7"/>
                </a:solidFill>
                <a:latin typeface="Source Serif 4 Semi Bold" pitchFamily="34" charset="0"/>
                <a:ea typeface="Source Serif 4 Semi Bold" pitchFamily="34" charset="-122"/>
                <a:cs typeface="Source Serif 4 Semi Bold" pitchFamily="34" charset="-120"/>
              </a:rPr>
              <a:t>Screen</a:t>
            </a:r>
            <a:endParaRPr lang="en-US" sz="2300" dirty="0"/>
          </a:p>
        </p:txBody>
      </p:sp>
      <p:sp>
        <p:nvSpPr>
          <p:cNvPr id="5" name="Text 3"/>
          <p:cNvSpPr/>
          <p:nvPr/>
        </p:nvSpPr>
        <p:spPr>
          <a:xfrm>
            <a:off x="6430002" y="3959568"/>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Live Chat with Support </a:t>
            </a:r>
            <a:r>
              <a:rPr lang="en-US" sz="1600" dirty="0" smtClean="0"/>
              <a:t>– </a:t>
            </a:r>
            <a:r>
              <a:rPr lang="en-US" sz="1600" dirty="0">
                <a:solidFill>
                  <a:srgbClr val="272525"/>
                </a:solidFill>
                <a:latin typeface="Calibri (Body)"/>
                <a:ea typeface="Source Sans 3" pitchFamily="34" charset="-122"/>
                <a:cs typeface="Source Sans 3" pitchFamily="34" charset="-120"/>
              </a:rPr>
              <a:t>Direct chat option for instant help</a:t>
            </a:r>
            <a:r>
              <a:rPr lang="en-US" sz="1600" dirty="0" smtClean="0"/>
              <a:t>.</a:t>
            </a:r>
            <a:endParaRPr lang="en-US" sz="1600" dirty="0"/>
          </a:p>
        </p:txBody>
      </p:sp>
      <p:sp>
        <p:nvSpPr>
          <p:cNvPr id="6" name="Text 4"/>
          <p:cNvSpPr/>
          <p:nvPr/>
        </p:nvSpPr>
        <p:spPr>
          <a:xfrm>
            <a:off x="6429999" y="4643769"/>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Email Support </a:t>
            </a:r>
            <a:r>
              <a:rPr lang="en-US" sz="1600" dirty="0" smtClean="0"/>
              <a:t>– </a:t>
            </a:r>
            <a:r>
              <a:rPr lang="en-US" sz="1600" dirty="0">
                <a:solidFill>
                  <a:srgbClr val="272525"/>
                </a:solidFill>
                <a:latin typeface="Calibri (Body)"/>
                <a:ea typeface="Source Sans 3" pitchFamily="34" charset="-122"/>
                <a:cs typeface="Source Sans 3" pitchFamily="34" charset="-120"/>
              </a:rPr>
              <a:t>Email address for queries.</a:t>
            </a:r>
          </a:p>
        </p:txBody>
      </p:sp>
      <p:sp>
        <p:nvSpPr>
          <p:cNvPr id="7" name="Text 5"/>
          <p:cNvSpPr/>
          <p:nvPr/>
        </p:nvSpPr>
        <p:spPr>
          <a:xfrm>
            <a:off x="6430002" y="5199866"/>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Phone Support </a:t>
            </a:r>
            <a:r>
              <a:rPr lang="en-US" sz="1600" dirty="0" smtClean="0"/>
              <a:t>– </a:t>
            </a:r>
            <a:r>
              <a:rPr lang="en-US" sz="1600" dirty="0">
                <a:solidFill>
                  <a:srgbClr val="272525"/>
                </a:solidFill>
                <a:latin typeface="Calibri (Body)"/>
                <a:ea typeface="Source Sans 3" pitchFamily="34" charset="-122"/>
                <a:cs typeface="Source Sans 3" pitchFamily="34" charset="-120"/>
              </a:rPr>
              <a:t>Contact number for direct assistance.</a:t>
            </a:r>
          </a:p>
        </p:txBody>
      </p:sp>
      <p:pic>
        <p:nvPicPr>
          <p:cNvPr id="14338" name="Picture 2" descr="C:\Users\HP\Downloads\11-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764" y="10160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86197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p:cTn id="7" dur="1000" fill="hold"/>
                                        <p:tgtEl>
                                          <p:spTgt spid="14338"/>
                                        </p:tgtEl>
                                        <p:attrNameLst>
                                          <p:attrName>ppt_w</p:attrName>
                                        </p:attrNameLst>
                                      </p:cBhvr>
                                      <p:tavLst>
                                        <p:tav tm="0">
                                          <p:val>
                                            <p:fltVal val="0"/>
                                          </p:val>
                                        </p:tav>
                                        <p:tav tm="100000">
                                          <p:val>
                                            <p:strVal val="#ppt_w"/>
                                          </p:val>
                                        </p:tav>
                                      </p:tavLst>
                                    </p:anim>
                                    <p:anim calcmode="lin" valueType="num">
                                      <p:cBhvr>
                                        <p:cTn id="8" dur="1000" fill="hold"/>
                                        <p:tgtEl>
                                          <p:spTgt spid="14338"/>
                                        </p:tgtEl>
                                        <p:attrNameLst>
                                          <p:attrName>ppt_h</p:attrName>
                                        </p:attrNameLst>
                                      </p:cBhvr>
                                      <p:tavLst>
                                        <p:tav tm="0">
                                          <p:val>
                                            <p:fltVal val="0"/>
                                          </p:val>
                                        </p:tav>
                                        <p:tav tm="100000">
                                          <p:val>
                                            <p:strVal val="#ppt_h"/>
                                          </p:val>
                                        </p:tav>
                                      </p:tavLst>
                                    </p:anim>
                                    <p:anim calcmode="lin" valueType="num">
                                      <p:cBhvr>
                                        <p:cTn id="9" dur="1000" fill="hold"/>
                                        <p:tgtEl>
                                          <p:spTgt spid="14338"/>
                                        </p:tgtEl>
                                        <p:attrNameLst>
                                          <p:attrName>style.rotation</p:attrName>
                                        </p:attrNameLst>
                                      </p:cBhvr>
                                      <p:tavLst>
                                        <p:tav tm="0">
                                          <p:val>
                                            <p:fltVal val="90"/>
                                          </p:val>
                                        </p:tav>
                                        <p:tav tm="100000">
                                          <p:val>
                                            <p:fltVal val="0"/>
                                          </p:val>
                                        </p:tav>
                                      </p:tavLst>
                                    </p:anim>
                                    <p:animEffect transition="in" filter="fade">
                                      <p:cBhvr>
                                        <p:cTn id="10" dur="1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471493"/>
            <a:ext cx="7147322"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rPr>
              <a:t>Introduction</a:t>
            </a:r>
            <a:endParaRPr lang="en-US" sz="4000" dirty="0"/>
          </a:p>
        </p:txBody>
      </p:sp>
      <p:sp>
        <p:nvSpPr>
          <p:cNvPr id="3" name="Text 1"/>
          <p:cNvSpPr/>
          <p:nvPr/>
        </p:nvSpPr>
        <p:spPr>
          <a:xfrm>
            <a:off x="837724" y="2506265"/>
            <a:ext cx="12954952" cy="3960635"/>
          </a:xfrm>
          <a:prstGeom prst="rect">
            <a:avLst/>
          </a:prstGeom>
          <a:noFill/>
          <a:ln/>
        </p:spPr>
        <p:txBody>
          <a:bodyPr wrap="square" lIns="0" tIns="0" rIns="0" bIns="0" rtlCol="0" anchor="t"/>
          <a:lstStyle/>
          <a:p>
            <a:r>
              <a:rPr lang="en-US" sz="2400" dirty="0" smtClean="0">
                <a:latin typeface="Source Sans 3" panose="020B0604020202020204" charset="0"/>
              </a:rPr>
              <a:t>The </a:t>
            </a:r>
            <a:r>
              <a:rPr lang="en-US" sz="2400" b="1" dirty="0" smtClean="0">
                <a:latin typeface="Source Sans 3" panose="020B0604020202020204" charset="0"/>
              </a:rPr>
              <a:t>Food Delivery App</a:t>
            </a:r>
            <a:r>
              <a:rPr lang="en-US" sz="2400" dirty="0" smtClean="0">
                <a:latin typeface="Source Sans 3" panose="020B0604020202020204" charset="0"/>
              </a:rPr>
              <a:t> is designed to provide users with a seamless and convenient way to order food from their favorite restaurants anytime, anywhere. In today’s fast-paced lifestyle, people often prefer quick and hassle-free solutions for their meals. This app bridges the gap between customers and restaurants by offering an easy-to-use digital platform that ensures timely food delivery at their doorstep.</a:t>
            </a:r>
          </a:p>
          <a:p>
            <a:endParaRPr lang="en-US" sz="2400" dirty="0" smtClean="0">
              <a:latin typeface="Source Sans 3" panose="020B0604020202020204" charset="0"/>
            </a:endParaRPr>
          </a:p>
          <a:p>
            <a:r>
              <a:rPr lang="en-US" sz="2400" dirty="0" smtClean="0">
                <a:latin typeface="Source Sans 3" panose="020B0604020202020204" charset="0"/>
              </a:rPr>
              <a:t>With a user-friendly interface, secure payment options, real-time order tracking, and a wide variety of restaurants and cuisines, the app enhances the overall food ordering experience. It not only benefits customers by saving time and effort but also helps restaurants expand their reach and grow their business digitally.</a:t>
            </a:r>
            <a:endParaRPr lang="en-US" sz="2400" dirty="0">
              <a:latin typeface="Source Sans 3" panose="020B0604020202020204" charset="0"/>
            </a:endParaRPr>
          </a:p>
        </p:txBody>
      </p:sp>
    </p:spTree>
    <p:extLst>
      <p:ext uri="{BB962C8B-B14F-4D97-AF65-F5344CB8AC3E}">
        <p14:creationId xmlns:p14="http://schemas.microsoft.com/office/powerpoint/2010/main" val="220234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19" y="1019792"/>
            <a:ext cx="6673929"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About FastFood</a:t>
            </a:r>
            <a:endParaRPr lang="en-US" sz="4000" dirty="0"/>
          </a:p>
        </p:txBody>
      </p:sp>
      <p:sp>
        <p:nvSpPr>
          <p:cNvPr id="3" name="Text 1"/>
          <p:cNvSpPr/>
          <p:nvPr/>
        </p:nvSpPr>
        <p:spPr>
          <a:xfrm>
            <a:off x="837724" y="1866662"/>
            <a:ext cx="7468553" cy="670084"/>
          </a:xfrm>
          <a:prstGeom prst="rect">
            <a:avLst/>
          </a:prstGeom>
          <a:noFill/>
          <a:ln/>
        </p:spPr>
        <p:txBody>
          <a:bodyPr wrap="square" lIns="0" tIns="0" rIns="0" bIns="0" rtlCol="0" anchor="t"/>
          <a:lstStyle/>
          <a:p>
            <a:pPr>
              <a:lnSpc>
                <a:spcPts val="2600"/>
              </a:lnSpc>
            </a:pPr>
            <a:r>
              <a:rPr lang="en-US" sz="2000" dirty="0" smtClean="0"/>
              <a:t>The about screen introduces the FastFood app, showcasing its purpose, version, developer details, and contact information for easy communication.</a:t>
            </a:r>
            <a:endParaRPr lang="en-US" sz="2000" dirty="0">
              <a:latin typeface="Calibri (Body)"/>
            </a:endParaRPr>
          </a:p>
        </p:txBody>
      </p:sp>
      <p:sp>
        <p:nvSpPr>
          <p:cNvPr id="4" name="Text 2"/>
          <p:cNvSpPr/>
          <p:nvPr/>
        </p:nvSpPr>
        <p:spPr>
          <a:xfrm>
            <a:off x="837724" y="3079433"/>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cs typeface="Source Serif 4 Semi Bold" pitchFamily="34" charset="-120"/>
              </a:rPr>
              <a:t>About Screen</a:t>
            </a:r>
            <a:endParaRPr lang="en-US" sz="2300" dirty="0"/>
          </a:p>
        </p:txBody>
      </p:sp>
      <p:sp>
        <p:nvSpPr>
          <p:cNvPr id="5" name="Text 3"/>
          <p:cNvSpPr/>
          <p:nvPr/>
        </p:nvSpPr>
        <p:spPr>
          <a:xfrm>
            <a:off x="837724" y="3763208"/>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App Logo &amp; Name </a:t>
            </a:r>
            <a:r>
              <a:rPr lang="en-US" sz="1600" dirty="0" smtClean="0"/>
              <a:t>– </a:t>
            </a:r>
            <a:r>
              <a:rPr lang="en-US" sz="1600" dirty="0">
                <a:solidFill>
                  <a:srgbClr val="272525"/>
                </a:solidFill>
                <a:latin typeface="Calibri (Body)"/>
                <a:ea typeface="Source Sans 3" pitchFamily="34" charset="-122"/>
                <a:cs typeface="Source Sans 3" pitchFamily="34" charset="-120"/>
              </a:rPr>
              <a:t>FastFood logo with app name and version (1.0.0).</a:t>
            </a:r>
          </a:p>
        </p:txBody>
      </p:sp>
      <p:sp>
        <p:nvSpPr>
          <p:cNvPr id="6" name="Text 4"/>
          <p:cNvSpPr/>
          <p:nvPr/>
        </p:nvSpPr>
        <p:spPr>
          <a:xfrm>
            <a:off x="837724" y="4338995"/>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App Description </a:t>
            </a:r>
            <a:r>
              <a:rPr lang="en-US" sz="1600" dirty="0" smtClean="0"/>
              <a:t>– </a:t>
            </a:r>
            <a:r>
              <a:rPr lang="en-US" sz="1600" dirty="0">
                <a:solidFill>
                  <a:srgbClr val="272525"/>
                </a:solidFill>
                <a:latin typeface="Calibri (Body)"/>
                <a:ea typeface="Source Sans 3" pitchFamily="34" charset="-122"/>
                <a:cs typeface="Source Sans 3" pitchFamily="34" charset="-120"/>
              </a:rPr>
              <a:t>Brief intro highlighting the app as a quick and tasty food delivery service </a:t>
            </a:r>
            <a:r>
              <a:rPr lang="en-US" sz="1600" dirty="0" smtClean="0">
                <a:solidFill>
                  <a:srgbClr val="272525"/>
                </a:solidFill>
                <a:latin typeface="Calibri (Body)"/>
                <a:ea typeface="Source Sans 3" pitchFamily="34" charset="-122"/>
                <a:cs typeface="Source Sans 3" pitchFamily="34" charset="-120"/>
              </a:rPr>
              <a:t>from</a:t>
            </a:r>
          </a:p>
          <a:p>
            <a:pPr>
              <a:lnSpc>
                <a:spcPts val="2600"/>
              </a:lnSpc>
              <a:buSzPct val="100000"/>
            </a:pPr>
            <a:r>
              <a:rPr lang="en-US" sz="1600" dirty="0">
                <a:solidFill>
                  <a:srgbClr val="272525"/>
                </a:solidFill>
                <a:latin typeface="Calibri (Body)"/>
                <a:ea typeface="Source Sans 3" pitchFamily="34" charset="-122"/>
                <a:cs typeface="Source Sans 3" pitchFamily="34" charset="-120"/>
              </a:rPr>
              <a:t> </a:t>
            </a:r>
            <a:r>
              <a:rPr lang="en-US" sz="1600" dirty="0" smtClean="0">
                <a:solidFill>
                  <a:srgbClr val="272525"/>
                </a:solidFill>
                <a:latin typeface="Calibri (Body)"/>
                <a:ea typeface="Source Sans 3" pitchFamily="34" charset="-122"/>
                <a:cs typeface="Source Sans 3" pitchFamily="34" charset="-120"/>
              </a:rPr>
              <a:t>     top </a:t>
            </a:r>
            <a:r>
              <a:rPr lang="en-US" sz="1600" dirty="0">
                <a:solidFill>
                  <a:srgbClr val="272525"/>
                </a:solidFill>
                <a:latin typeface="Calibri (Body)"/>
                <a:ea typeface="Source Sans 3" pitchFamily="34" charset="-122"/>
                <a:cs typeface="Source Sans 3" pitchFamily="34" charset="-120"/>
              </a:rPr>
              <a:t>restaurants.</a:t>
            </a:r>
          </a:p>
        </p:txBody>
      </p:sp>
      <p:sp>
        <p:nvSpPr>
          <p:cNvPr id="7" name="Text 5"/>
          <p:cNvSpPr/>
          <p:nvPr/>
        </p:nvSpPr>
        <p:spPr>
          <a:xfrm>
            <a:off x="837724" y="5152386"/>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Developer Info </a:t>
            </a:r>
            <a:r>
              <a:rPr lang="en-US" sz="1600" dirty="0" smtClean="0"/>
              <a:t>– </a:t>
            </a:r>
            <a:r>
              <a:rPr lang="en-US" sz="1600" dirty="0">
                <a:solidFill>
                  <a:srgbClr val="272525"/>
                </a:solidFill>
                <a:latin typeface="Calibri (Body)"/>
                <a:ea typeface="Source Sans 3" pitchFamily="34" charset="-122"/>
                <a:cs typeface="Source Sans 3" pitchFamily="34" charset="-120"/>
              </a:rPr>
              <a:t>Name of the developer (Pavan Yevle).</a:t>
            </a:r>
          </a:p>
        </p:txBody>
      </p:sp>
      <p:sp>
        <p:nvSpPr>
          <p:cNvPr id="9" name="Text 5"/>
          <p:cNvSpPr/>
          <p:nvPr/>
        </p:nvSpPr>
        <p:spPr>
          <a:xfrm>
            <a:off x="837719" y="5711654"/>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Contact Section </a:t>
            </a:r>
            <a:r>
              <a:rPr lang="en-US" sz="1600" dirty="0" smtClean="0"/>
              <a:t>– </a:t>
            </a:r>
            <a:r>
              <a:rPr lang="en-US" sz="1600" dirty="0">
                <a:solidFill>
                  <a:srgbClr val="272525"/>
                </a:solidFill>
                <a:latin typeface="Calibri (Body)"/>
                <a:ea typeface="Source Sans 3" pitchFamily="34" charset="-122"/>
                <a:cs typeface="Source Sans 3" pitchFamily="34" charset="-120"/>
              </a:rPr>
              <a:t>Email address and phone number for support or feedback</a:t>
            </a:r>
          </a:p>
        </p:txBody>
      </p:sp>
      <p:sp>
        <p:nvSpPr>
          <p:cNvPr id="10" name="Text 5"/>
          <p:cNvSpPr/>
          <p:nvPr/>
        </p:nvSpPr>
        <p:spPr>
          <a:xfrm>
            <a:off x="837724" y="6320226"/>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Version Info </a:t>
            </a:r>
            <a:r>
              <a:rPr lang="en-US" sz="1600" dirty="0" smtClean="0"/>
              <a:t>– </a:t>
            </a:r>
            <a:r>
              <a:rPr lang="en-US" sz="1600" dirty="0">
                <a:solidFill>
                  <a:srgbClr val="272525"/>
                </a:solidFill>
                <a:latin typeface="Calibri (Body)"/>
                <a:ea typeface="Source Sans 3" pitchFamily="34" charset="-122"/>
                <a:cs typeface="Source Sans 3" pitchFamily="34" charset="-120"/>
              </a:rPr>
              <a:t>Current version displayed clearly.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156" y="-1108298"/>
            <a:ext cx="4572000" cy="10413096"/>
          </a:xfrm>
          <a:prstGeom prst="rect">
            <a:avLst/>
          </a:prstGeom>
        </p:spPr>
      </p:pic>
    </p:spTree>
    <p:extLst>
      <p:ext uri="{BB962C8B-B14F-4D97-AF65-F5344CB8AC3E}">
        <p14:creationId xmlns:p14="http://schemas.microsoft.com/office/powerpoint/2010/main" val="6347148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62625" y="1369457"/>
            <a:ext cx="5817632"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rPr>
              <a:t>Notifications</a:t>
            </a:r>
            <a:endParaRPr lang="en-US" sz="4000" dirty="0"/>
          </a:p>
        </p:txBody>
      </p:sp>
      <p:sp>
        <p:nvSpPr>
          <p:cNvPr id="3" name="Text 1"/>
          <p:cNvSpPr/>
          <p:nvPr/>
        </p:nvSpPr>
        <p:spPr>
          <a:xfrm>
            <a:off x="6362625" y="2202218"/>
            <a:ext cx="7468553" cy="670084"/>
          </a:xfrm>
          <a:prstGeom prst="rect">
            <a:avLst/>
          </a:prstGeom>
          <a:noFill/>
          <a:ln/>
        </p:spPr>
        <p:txBody>
          <a:bodyPr wrap="square" lIns="0" tIns="0" rIns="0" bIns="0" rtlCol="0" anchor="t"/>
          <a:lstStyle/>
          <a:p>
            <a:pPr>
              <a:lnSpc>
                <a:spcPts val="2600"/>
              </a:lnSpc>
            </a:pPr>
            <a:r>
              <a:rPr lang="en-US" sz="2000" dirty="0"/>
              <a:t>The notifications screen displays real-time order updates, helping users stay informed about their delivery status.</a:t>
            </a:r>
          </a:p>
        </p:txBody>
      </p:sp>
      <p:sp>
        <p:nvSpPr>
          <p:cNvPr id="4" name="Text 2"/>
          <p:cNvSpPr/>
          <p:nvPr/>
        </p:nvSpPr>
        <p:spPr>
          <a:xfrm>
            <a:off x="6507004" y="3109812"/>
            <a:ext cx="2957036" cy="369689"/>
          </a:xfrm>
          <a:prstGeom prst="rect">
            <a:avLst/>
          </a:prstGeom>
          <a:noFill/>
          <a:ln/>
        </p:spPr>
        <p:txBody>
          <a:bodyPr wrap="none" lIns="0" tIns="0" rIns="0" bIns="0" rtlCol="0" anchor="t"/>
          <a:lstStyle/>
          <a:p>
            <a:pPr marL="0" indent="0" algn="l">
              <a:lnSpc>
                <a:spcPts val="2900"/>
              </a:lnSpc>
              <a:buNone/>
            </a:pPr>
            <a:r>
              <a:rPr lang="en-US" sz="2300" dirty="0" smtClean="0">
                <a:solidFill>
                  <a:srgbClr val="D73AD7"/>
                </a:solidFill>
                <a:latin typeface="Source Serif 4 Semi Bold" pitchFamily="34" charset="0"/>
                <a:ea typeface="Source Serif 4 Semi Bold" pitchFamily="34" charset="-122"/>
                <a:cs typeface="Source Serif 4 Semi Bold" pitchFamily="34" charset="-120"/>
              </a:rPr>
              <a:t>Notifications Screen</a:t>
            </a:r>
            <a:endParaRPr lang="en-US" sz="2300" dirty="0"/>
          </a:p>
        </p:txBody>
      </p:sp>
      <p:sp>
        <p:nvSpPr>
          <p:cNvPr id="5" name="Text 3"/>
          <p:cNvSpPr/>
          <p:nvPr/>
        </p:nvSpPr>
        <p:spPr>
          <a:xfrm>
            <a:off x="6507004" y="3618486"/>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Order Delivered Notification </a:t>
            </a:r>
            <a:r>
              <a:rPr lang="en-US" sz="1600" dirty="0" smtClean="0"/>
              <a:t>– </a:t>
            </a:r>
            <a:r>
              <a:rPr lang="en-US" sz="1600" dirty="0">
                <a:solidFill>
                  <a:srgbClr val="272525"/>
                </a:solidFill>
                <a:latin typeface="Calibri (Body)"/>
                <a:ea typeface="Source Sans 3" pitchFamily="34" charset="-122"/>
                <a:cs typeface="Source Sans 3" pitchFamily="34" charset="-120"/>
              </a:rPr>
              <a:t>Confirms that the order was successfully delivered, </a:t>
            </a:r>
          </a:p>
          <a:p>
            <a:pPr>
              <a:lnSpc>
                <a:spcPts val="2600"/>
              </a:lnSpc>
              <a:buSzPct val="100000"/>
            </a:pPr>
            <a:r>
              <a:rPr lang="en-US" sz="1600" dirty="0">
                <a:solidFill>
                  <a:srgbClr val="272525"/>
                </a:solidFill>
                <a:latin typeface="Calibri (Body)"/>
                <a:ea typeface="Source Sans 3" pitchFamily="34" charset="-122"/>
                <a:cs typeface="Source Sans 3" pitchFamily="34" charset="-120"/>
              </a:rPr>
              <a:t>        with order ID and time.</a:t>
            </a:r>
          </a:p>
        </p:txBody>
      </p:sp>
      <p:sp>
        <p:nvSpPr>
          <p:cNvPr id="6" name="Text 4"/>
          <p:cNvSpPr/>
          <p:nvPr/>
        </p:nvSpPr>
        <p:spPr>
          <a:xfrm>
            <a:off x="6507004" y="4314212"/>
            <a:ext cx="7468553" cy="335042"/>
          </a:xfrm>
          <a:prstGeom prst="rect">
            <a:avLst/>
          </a:prstGeom>
          <a:noFill/>
          <a:ln/>
        </p:spPr>
        <p:txBody>
          <a:bodyPr wrap="none" lIns="0" tIns="0" rIns="0" bIns="0" rtlCol="0" anchor="t"/>
          <a:lstStyle/>
          <a:p>
            <a:pPr marL="342900" indent="-342900">
              <a:lnSpc>
                <a:spcPts val="2600"/>
              </a:lnSpc>
              <a:buSzPct val="100000"/>
              <a:buChar char="•"/>
            </a:pPr>
            <a:r>
              <a:rPr lang="en-US" sz="1600" b="1" dirty="0">
                <a:latin typeface="Calibri (Body)"/>
              </a:rPr>
              <a:t>Status Icons </a:t>
            </a:r>
            <a:r>
              <a:rPr lang="en-US" sz="1600" dirty="0" smtClean="0"/>
              <a:t>– </a:t>
            </a:r>
            <a:r>
              <a:rPr lang="en-US" sz="1600" dirty="0">
                <a:solidFill>
                  <a:srgbClr val="272525"/>
                </a:solidFill>
                <a:latin typeface="Calibri (Body)"/>
                <a:ea typeface="Source Sans 3" pitchFamily="34" charset="-122"/>
                <a:cs typeface="Source Sans 3" pitchFamily="34" charset="-120"/>
              </a:rPr>
              <a:t>Green check marks to indicate successful updates</a:t>
            </a:r>
            <a:r>
              <a:rPr lang="en-US" sz="1600" dirty="0" smtClean="0"/>
              <a:t>.</a:t>
            </a:r>
            <a:endParaRPr lang="en-US" sz="1600" dirty="0"/>
          </a:p>
        </p:txBody>
      </p:sp>
      <p:pic>
        <p:nvPicPr>
          <p:cNvPr id="16386" name="Picture 2" descr="C:\Users\HP\Downloads\18-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145" y="5080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017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down)">
                                      <p:cBhvr>
                                        <p:cTn id="7" dur="580">
                                          <p:stCondLst>
                                            <p:cond delay="0"/>
                                          </p:stCondLst>
                                        </p:cTn>
                                        <p:tgtEl>
                                          <p:spTgt spid="16386"/>
                                        </p:tgtEl>
                                      </p:cBhvr>
                                    </p:animEffect>
                                    <p:anim calcmode="lin" valueType="num">
                                      <p:cBhvr>
                                        <p:cTn id="8"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386"/>
                                        </p:tgtEl>
                                      </p:cBhvr>
                                      <p:to x="100000" y="60000"/>
                                    </p:animScale>
                                    <p:animScale>
                                      <p:cBhvr>
                                        <p:cTn id="14" dur="166" decel="50000">
                                          <p:stCondLst>
                                            <p:cond delay="676"/>
                                          </p:stCondLst>
                                        </p:cTn>
                                        <p:tgtEl>
                                          <p:spTgt spid="16386"/>
                                        </p:tgtEl>
                                      </p:cBhvr>
                                      <p:to x="100000" y="100000"/>
                                    </p:animScale>
                                    <p:animScale>
                                      <p:cBhvr>
                                        <p:cTn id="15" dur="26">
                                          <p:stCondLst>
                                            <p:cond delay="1312"/>
                                          </p:stCondLst>
                                        </p:cTn>
                                        <p:tgtEl>
                                          <p:spTgt spid="16386"/>
                                        </p:tgtEl>
                                      </p:cBhvr>
                                      <p:to x="100000" y="80000"/>
                                    </p:animScale>
                                    <p:animScale>
                                      <p:cBhvr>
                                        <p:cTn id="16" dur="166" decel="50000">
                                          <p:stCondLst>
                                            <p:cond delay="1338"/>
                                          </p:stCondLst>
                                        </p:cTn>
                                        <p:tgtEl>
                                          <p:spTgt spid="16386"/>
                                        </p:tgtEl>
                                      </p:cBhvr>
                                      <p:to x="100000" y="100000"/>
                                    </p:animScale>
                                    <p:animScale>
                                      <p:cBhvr>
                                        <p:cTn id="17" dur="26">
                                          <p:stCondLst>
                                            <p:cond delay="1642"/>
                                          </p:stCondLst>
                                        </p:cTn>
                                        <p:tgtEl>
                                          <p:spTgt spid="16386"/>
                                        </p:tgtEl>
                                      </p:cBhvr>
                                      <p:to x="100000" y="90000"/>
                                    </p:animScale>
                                    <p:animScale>
                                      <p:cBhvr>
                                        <p:cTn id="18" dur="166" decel="50000">
                                          <p:stCondLst>
                                            <p:cond delay="1668"/>
                                          </p:stCondLst>
                                        </p:cTn>
                                        <p:tgtEl>
                                          <p:spTgt spid="16386"/>
                                        </p:tgtEl>
                                      </p:cBhvr>
                                      <p:to x="100000" y="100000"/>
                                    </p:animScale>
                                    <p:animScale>
                                      <p:cBhvr>
                                        <p:cTn id="19" dur="26">
                                          <p:stCondLst>
                                            <p:cond delay="1808"/>
                                          </p:stCondLst>
                                        </p:cTn>
                                        <p:tgtEl>
                                          <p:spTgt spid="16386"/>
                                        </p:tgtEl>
                                      </p:cBhvr>
                                      <p:to x="100000" y="95000"/>
                                    </p:animScale>
                                    <p:animScale>
                                      <p:cBhvr>
                                        <p:cTn id="20" dur="166" decel="50000">
                                          <p:stCondLst>
                                            <p:cond delay="1834"/>
                                          </p:stCondLst>
                                        </p:cTn>
                                        <p:tgtEl>
                                          <p:spTgt spid="163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2454" y="518041"/>
            <a:ext cx="5065633" cy="428268"/>
          </a:xfrm>
          <a:prstGeom prst="rect">
            <a:avLst/>
          </a:prstGeom>
          <a:noFill/>
          <a:ln/>
        </p:spPr>
        <p:txBody>
          <a:bodyPr wrap="none" lIns="0" tIns="0" rIns="0" bIns="0" rtlCol="0" anchor="t"/>
          <a:lstStyle/>
          <a:p>
            <a:pPr marL="0" indent="0" algn="l">
              <a:lnSpc>
                <a:spcPts val="3350"/>
              </a:lnSpc>
              <a:buNone/>
            </a:pPr>
            <a:r>
              <a:rPr lang="en-US" sz="3200" dirty="0">
                <a:solidFill>
                  <a:srgbClr val="D73AD7"/>
                </a:solidFill>
                <a:latin typeface="Source Serif 4 Semi Bold" pitchFamily="34" charset="0"/>
                <a:ea typeface="Source Serif 4 Semi Bold" pitchFamily="34" charset="-122"/>
                <a:cs typeface="Source Serif 4 Semi Bold" pitchFamily="34" charset="-120"/>
              </a:rPr>
              <a:t>Challenges, Solutions &amp; Future</a:t>
            </a:r>
            <a:endParaRPr lang="en-US" sz="3200" dirty="0"/>
          </a:p>
        </p:txBody>
      </p:sp>
      <p:sp>
        <p:nvSpPr>
          <p:cNvPr id="3" name="Text 1"/>
          <p:cNvSpPr/>
          <p:nvPr/>
        </p:nvSpPr>
        <p:spPr>
          <a:xfrm>
            <a:off x="582454" y="1237536"/>
            <a:ext cx="13465493" cy="232886"/>
          </a:xfrm>
          <a:prstGeom prst="rect">
            <a:avLst/>
          </a:prstGeom>
          <a:noFill/>
          <a:ln/>
        </p:spPr>
        <p:txBody>
          <a:bodyPr wrap="none" lIns="0" tIns="0" rIns="0" bIns="0" rtlCol="0" anchor="t"/>
          <a:lstStyle/>
          <a:p>
            <a:pPr marL="0" indent="0" algn="l">
              <a:lnSpc>
                <a:spcPts val="1800"/>
              </a:lnSpc>
              <a:buNone/>
            </a:pPr>
            <a:r>
              <a:rPr lang="en-US" dirty="0">
                <a:solidFill>
                  <a:srgbClr val="272525"/>
                </a:solidFill>
                <a:latin typeface="Source Sans 3" pitchFamily="34" charset="0"/>
                <a:ea typeface="Source Sans 3" pitchFamily="34" charset="-122"/>
                <a:cs typeface="Source Sans 3" pitchFamily="34" charset="-120"/>
              </a:rPr>
              <a:t>Developing FastFood involved overcoming technical challenges with robust solutions, paving the way for exciting future enhancements.</a:t>
            </a:r>
            <a:endParaRPr lang="en-US" dirty="0"/>
          </a:p>
        </p:txBody>
      </p:sp>
      <p:sp>
        <p:nvSpPr>
          <p:cNvPr id="4" name="Text 2"/>
          <p:cNvSpPr/>
          <p:nvPr/>
        </p:nvSpPr>
        <p:spPr>
          <a:xfrm>
            <a:off x="582454" y="1779746"/>
            <a:ext cx="3280648" cy="256937"/>
          </a:xfrm>
          <a:prstGeom prst="rect">
            <a:avLst/>
          </a:prstGeom>
          <a:noFill/>
          <a:ln/>
        </p:spPr>
        <p:txBody>
          <a:bodyPr wrap="none" lIns="0" tIns="0" rIns="0" bIns="0" rtlCol="0" anchor="t"/>
          <a:lstStyle/>
          <a:p>
            <a:pPr marL="0" indent="0" algn="l">
              <a:lnSpc>
                <a:spcPts val="2000"/>
              </a:lnSpc>
              <a:buNone/>
            </a:pPr>
            <a:r>
              <a:rPr lang="en-US" sz="2400" dirty="0">
                <a:solidFill>
                  <a:srgbClr val="D73AD7"/>
                </a:solidFill>
                <a:latin typeface="Source Serif 4 Semi Bold" pitchFamily="34" charset="0"/>
                <a:ea typeface="Source Serif 4 Semi Bold" pitchFamily="34" charset="-122"/>
                <a:cs typeface="Source Serif 4 Semi Bold" pitchFamily="34" charset="-120"/>
              </a:rPr>
              <a:t>Technical Challenges &amp; Solutions</a:t>
            </a:r>
            <a:endParaRPr lang="en-US" sz="2400" dirty="0"/>
          </a:p>
        </p:txBody>
      </p:sp>
      <p:pic>
        <p:nvPicPr>
          <p:cNvPr id="5" name="Image 0" descr="preencoded.png"/>
          <p:cNvPicPr>
            <a:picLocks noChangeAspect="1"/>
          </p:cNvPicPr>
          <p:nvPr/>
        </p:nvPicPr>
        <p:blipFill>
          <a:blip r:embed="rId3"/>
          <a:stretch>
            <a:fillRect/>
          </a:stretch>
        </p:blipFill>
        <p:spPr>
          <a:xfrm>
            <a:off x="582454" y="2200394"/>
            <a:ext cx="728067" cy="883801"/>
          </a:xfrm>
          <a:prstGeom prst="rect">
            <a:avLst/>
          </a:prstGeom>
        </p:spPr>
      </p:pic>
      <p:sp>
        <p:nvSpPr>
          <p:cNvPr id="6" name="Text 3"/>
          <p:cNvSpPr/>
          <p:nvPr/>
        </p:nvSpPr>
        <p:spPr>
          <a:xfrm>
            <a:off x="1456134" y="2346008"/>
            <a:ext cx="2102763"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Real-time Order Tracking</a:t>
            </a:r>
            <a:endParaRPr lang="en-US" dirty="0"/>
          </a:p>
        </p:txBody>
      </p:sp>
      <p:sp>
        <p:nvSpPr>
          <p:cNvPr id="7" name="Text 4"/>
          <p:cNvSpPr/>
          <p:nvPr/>
        </p:nvSpPr>
        <p:spPr>
          <a:xfrm>
            <a:off x="1456134" y="2705695"/>
            <a:ext cx="5681424" cy="232886"/>
          </a:xfrm>
          <a:prstGeom prst="rect">
            <a:avLst/>
          </a:prstGeom>
          <a:noFill/>
          <a:ln/>
        </p:spPr>
        <p:txBody>
          <a:bodyPr wrap="none" lIns="0" tIns="0" rIns="0" bIns="0" rtlCol="0" anchor="t"/>
          <a:lstStyle/>
          <a:p>
            <a:pPr marL="0" indent="0" algn="l">
              <a:lnSpc>
                <a:spcPts val="1800"/>
              </a:lnSpc>
              <a:buNone/>
            </a:pPr>
            <a:r>
              <a:rPr lang="en-US" sz="1400" dirty="0">
                <a:solidFill>
                  <a:srgbClr val="D75BE2"/>
                </a:solidFill>
                <a:latin typeface="Source Sans 3" pitchFamily="34" charset="0"/>
                <a:ea typeface="Source Sans 3" pitchFamily="34" charset="-122"/>
                <a:cs typeface="Source Sans 3" pitchFamily="34" charset="-120"/>
              </a:rPr>
              <a:t>Solution:</a:t>
            </a:r>
            <a:r>
              <a:rPr lang="en-US" sz="1400" dirty="0">
                <a:solidFill>
                  <a:srgbClr val="272525"/>
                </a:solidFill>
                <a:latin typeface="Source Sans 3" pitchFamily="34" charset="0"/>
                <a:ea typeface="Source Sans 3" pitchFamily="34" charset="-122"/>
                <a:cs typeface="Source Sans 3" pitchFamily="34" charset="-120"/>
              </a:rPr>
              <a:t> Firebase Realtime Database</a:t>
            </a:r>
            <a:endParaRPr lang="en-US" sz="1400" dirty="0"/>
          </a:p>
        </p:txBody>
      </p:sp>
      <p:pic>
        <p:nvPicPr>
          <p:cNvPr id="8" name="Image 1" descr="preencoded.png"/>
          <p:cNvPicPr>
            <a:picLocks noChangeAspect="1"/>
          </p:cNvPicPr>
          <p:nvPr/>
        </p:nvPicPr>
        <p:blipFill>
          <a:blip r:embed="rId4"/>
          <a:stretch>
            <a:fillRect/>
          </a:stretch>
        </p:blipFill>
        <p:spPr>
          <a:xfrm>
            <a:off x="582454" y="3084195"/>
            <a:ext cx="728067" cy="883801"/>
          </a:xfrm>
          <a:prstGeom prst="rect">
            <a:avLst/>
          </a:prstGeom>
        </p:spPr>
      </p:pic>
      <p:sp>
        <p:nvSpPr>
          <p:cNvPr id="9" name="Text 5"/>
          <p:cNvSpPr/>
          <p:nvPr/>
        </p:nvSpPr>
        <p:spPr>
          <a:xfrm>
            <a:off x="1456134" y="3229808"/>
            <a:ext cx="1713190"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Push Notifications</a:t>
            </a:r>
            <a:endParaRPr lang="en-US" dirty="0"/>
          </a:p>
        </p:txBody>
      </p:sp>
      <p:sp>
        <p:nvSpPr>
          <p:cNvPr id="10" name="Text 6"/>
          <p:cNvSpPr/>
          <p:nvPr/>
        </p:nvSpPr>
        <p:spPr>
          <a:xfrm>
            <a:off x="1456134" y="3589496"/>
            <a:ext cx="5681424" cy="232886"/>
          </a:xfrm>
          <a:prstGeom prst="rect">
            <a:avLst/>
          </a:prstGeom>
          <a:noFill/>
          <a:ln/>
        </p:spPr>
        <p:txBody>
          <a:bodyPr wrap="none" lIns="0" tIns="0" rIns="0" bIns="0" rtlCol="0" anchor="t"/>
          <a:lstStyle/>
          <a:p>
            <a:pPr marL="0" indent="0" algn="l">
              <a:lnSpc>
                <a:spcPts val="1800"/>
              </a:lnSpc>
              <a:buNone/>
            </a:pPr>
            <a:r>
              <a:rPr lang="en-US" sz="1400" dirty="0">
                <a:solidFill>
                  <a:srgbClr val="D75BE2"/>
                </a:solidFill>
                <a:latin typeface="Source Sans 3" pitchFamily="34" charset="0"/>
                <a:ea typeface="Source Sans 3" pitchFamily="34" charset="-122"/>
                <a:cs typeface="Source Sans 3" pitchFamily="34" charset="-120"/>
              </a:rPr>
              <a:t>Solution:</a:t>
            </a:r>
            <a:r>
              <a:rPr lang="en-US" sz="1400" dirty="0">
                <a:solidFill>
                  <a:srgbClr val="272525"/>
                </a:solidFill>
                <a:latin typeface="Source Sans 3" pitchFamily="34" charset="0"/>
                <a:ea typeface="Source Sans 3" pitchFamily="34" charset="-122"/>
                <a:cs typeface="Source Sans 3" pitchFamily="34" charset="-120"/>
              </a:rPr>
              <a:t> Firebase Cloud Messaging</a:t>
            </a:r>
            <a:endParaRPr lang="en-US" sz="1400" dirty="0"/>
          </a:p>
        </p:txBody>
      </p:sp>
      <p:pic>
        <p:nvPicPr>
          <p:cNvPr id="11" name="Image 2" descr="preencoded.png"/>
          <p:cNvPicPr>
            <a:picLocks noChangeAspect="1"/>
          </p:cNvPicPr>
          <p:nvPr/>
        </p:nvPicPr>
        <p:blipFill>
          <a:blip r:embed="rId5"/>
          <a:stretch>
            <a:fillRect/>
          </a:stretch>
        </p:blipFill>
        <p:spPr>
          <a:xfrm>
            <a:off x="582454" y="3967996"/>
            <a:ext cx="728067" cy="883801"/>
          </a:xfrm>
          <a:prstGeom prst="rect">
            <a:avLst/>
          </a:prstGeom>
        </p:spPr>
      </p:pic>
      <p:sp>
        <p:nvSpPr>
          <p:cNvPr id="12" name="Text 7"/>
          <p:cNvSpPr/>
          <p:nvPr/>
        </p:nvSpPr>
        <p:spPr>
          <a:xfrm>
            <a:off x="1456134" y="4113609"/>
            <a:ext cx="1713190"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Location Services</a:t>
            </a:r>
            <a:endParaRPr lang="en-US" dirty="0"/>
          </a:p>
        </p:txBody>
      </p:sp>
      <p:sp>
        <p:nvSpPr>
          <p:cNvPr id="13" name="Text 8"/>
          <p:cNvSpPr/>
          <p:nvPr/>
        </p:nvSpPr>
        <p:spPr>
          <a:xfrm>
            <a:off x="1456134" y="4473297"/>
            <a:ext cx="5681424" cy="232886"/>
          </a:xfrm>
          <a:prstGeom prst="rect">
            <a:avLst/>
          </a:prstGeom>
          <a:noFill/>
          <a:ln/>
        </p:spPr>
        <p:txBody>
          <a:bodyPr wrap="none" lIns="0" tIns="0" rIns="0" bIns="0" rtlCol="0" anchor="t"/>
          <a:lstStyle/>
          <a:p>
            <a:pPr marL="0" indent="0" algn="l">
              <a:lnSpc>
                <a:spcPts val="1800"/>
              </a:lnSpc>
              <a:buNone/>
            </a:pPr>
            <a:r>
              <a:rPr lang="en-US" sz="1400" dirty="0">
                <a:solidFill>
                  <a:srgbClr val="D75BE2"/>
                </a:solidFill>
                <a:latin typeface="Source Sans 3" pitchFamily="34" charset="0"/>
                <a:ea typeface="Source Sans 3" pitchFamily="34" charset="-122"/>
                <a:cs typeface="Source Sans 3" pitchFamily="34" charset="-120"/>
              </a:rPr>
              <a:t>Solution:</a:t>
            </a:r>
            <a:r>
              <a:rPr lang="en-US" sz="1400" dirty="0">
                <a:solidFill>
                  <a:srgbClr val="272525"/>
                </a:solidFill>
                <a:latin typeface="Source Sans 3" pitchFamily="34" charset="0"/>
                <a:ea typeface="Source Sans 3" pitchFamily="34" charset="-122"/>
                <a:cs typeface="Source Sans 3" pitchFamily="34" charset="-120"/>
              </a:rPr>
              <a:t> React Native Geolocation</a:t>
            </a:r>
            <a:endParaRPr lang="en-US" sz="1400" dirty="0"/>
          </a:p>
        </p:txBody>
      </p:sp>
      <p:sp>
        <p:nvSpPr>
          <p:cNvPr id="14" name="Text 9"/>
          <p:cNvSpPr/>
          <p:nvPr/>
        </p:nvSpPr>
        <p:spPr>
          <a:xfrm>
            <a:off x="7500461" y="1779746"/>
            <a:ext cx="2191583" cy="256937"/>
          </a:xfrm>
          <a:prstGeom prst="rect">
            <a:avLst/>
          </a:prstGeom>
          <a:noFill/>
          <a:ln/>
        </p:spPr>
        <p:txBody>
          <a:bodyPr wrap="none" lIns="0" tIns="0" rIns="0" bIns="0" rtlCol="0" anchor="t"/>
          <a:lstStyle/>
          <a:p>
            <a:pPr marL="0" indent="0" algn="l">
              <a:lnSpc>
                <a:spcPts val="2000"/>
              </a:lnSpc>
              <a:buNone/>
            </a:pPr>
            <a:r>
              <a:rPr lang="en-US" sz="2400" dirty="0">
                <a:solidFill>
                  <a:srgbClr val="D73AD7"/>
                </a:solidFill>
                <a:latin typeface="Source Serif 4 Semi Bold" pitchFamily="34" charset="0"/>
                <a:ea typeface="Source Serif 4 Semi Bold" pitchFamily="34" charset="-122"/>
                <a:cs typeface="Source Serif 4 Semi Bold" pitchFamily="34" charset="-120"/>
              </a:rPr>
              <a:t>Future Enhancements</a:t>
            </a:r>
            <a:endParaRPr lang="en-US" sz="2400" dirty="0"/>
          </a:p>
        </p:txBody>
      </p:sp>
      <p:sp>
        <p:nvSpPr>
          <p:cNvPr id="15" name="Shape 10"/>
          <p:cNvSpPr/>
          <p:nvPr/>
        </p:nvSpPr>
        <p:spPr>
          <a:xfrm>
            <a:off x="7500461" y="2200394"/>
            <a:ext cx="582454" cy="873681"/>
          </a:xfrm>
          <a:prstGeom prst="roundRect">
            <a:avLst>
              <a:gd name="adj" fmla="val 360026"/>
            </a:avLst>
          </a:prstGeom>
          <a:solidFill>
            <a:srgbClr val="F4D4F7"/>
          </a:solidFill>
          <a:ln w="7620">
            <a:solidFill>
              <a:srgbClr val="DABADD"/>
            </a:solidFill>
            <a:prstDash val="solid"/>
          </a:ln>
        </p:spPr>
      </p:sp>
      <p:sp>
        <p:nvSpPr>
          <p:cNvPr id="16" name="Text 11"/>
          <p:cNvSpPr/>
          <p:nvPr/>
        </p:nvSpPr>
        <p:spPr>
          <a:xfrm>
            <a:off x="7682508" y="2500670"/>
            <a:ext cx="218361" cy="273010"/>
          </a:xfrm>
          <a:prstGeom prst="rect">
            <a:avLst/>
          </a:prstGeom>
          <a:noFill/>
          <a:ln/>
        </p:spPr>
        <p:txBody>
          <a:bodyPr wrap="none" lIns="0" tIns="0" rIns="0" bIns="0" rtlCol="0" anchor="t"/>
          <a:lstStyle/>
          <a:p>
            <a:pPr marL="0" indent="0" algn="l">
              <a:lnSpc>
                <a:spcPts val="17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1</a:t>
            </a:r>
            <a:endParaRPr lang="en-US" sz="1700" dirty="0"/>
          </a:p>
        </p:txBody>
      </p:sp>
      <p:sp>
        <p:nvSpPr>
          <p:cNvPr id="17" name="Text 12"/>
          <p:cNvSpPr/>
          <p:nvPr/>
        </p:nvSpPr>
        <p:spPr>
          <a:xfrm>
            <a:off x="8228527" y="2500670"/>
            <a:ext cx="2292429"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Multiple Payment Gateways</a:t>
            </a:r>
            <a:endParaRPr lang="en-US" dirty="0"/>
          </a:p>
        </p:txBody>
      </p:sp>
      <p:sp>
        <p:nvSpPr>
          <p:cNvPr id="18" name="Shape 13"/>
          <p:cNvSpPr/>
          <p:nvPr/>
        </p:nvSpPr>
        <p:spPr>
          <a:xfrm>
            <a:off x="7500461" y="3219688"/>
            <a:ext cx="582454" cy="873681"/>
          </a:xfrm>
          <a:prstGeom prst="roundRect">
            <a:avLst>
              <a:gd name="adj" fmla="val 360026"/>
            </a:avLst>
          </a:prstGeom>
          <a:solidFill>
            <a:srgbClr val="F4D4F7"/>
          </a:solidFill>
          <a:ln w="7620">
            <a:solidFill>
              <a:srgbClr val="DABADD"/>
            </a:solidFill>
            <a:prstDash val="solid"/>
          </a:ln>
        </p:spPr>
      </p:sp>
      <p:sp>
        <p:nvSpPr>
          <p:cNvPr id="19" name="Text 14"/>
          <p:cNvSpPr/>
          <p:nvPr/>
        </p:nvSpPr>
        <p:spPr>
          <a:xfrm>
            <a:off x="7682508" y="3519964"/>
            <a:ext cx="218361" cy="273010"/>
          </a:xfrm>
          <a:prstGeom prst="rect">
            <a:avLst/>
          </a:prstGeom>
          <a:noFill/>
          <a:ln/>
        </p:spPr>
        <p:txBody>
          <a:bodyPr wrap="none" lIns="0" tIns="0" rIns="0" bIns="0" rtlCol="0" anchor="t"/>
          <a:lstStyle/>
          <a:p>
            <a:pPr marL="0" indent="0" algn="l">
              <a:lnSpc>
                <a:spcPts val="17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2</a:t>
            </a:r>
            <a:endParaRPr lang="en-US" sz="1700" dirty="0"/>
          </a:p>
        </p:txBody>
      </p:sp>
      <p:sp>
        <p:nvSpPr>
          <p:cNvPr id="20" name="Text 15"/>
          <p:cNvSpPr/>
          <p:nvPr/>
        </p:nvSpPr>
        <p:spPr>
          <a:xfrm>
            <a:off x="8228528" y="3515901"/>
            <a:ext cx="2019300"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Social Media Integration</a:t>
            </a:r>
            <a:endParaRPr lang="en-US" dirty="0"/>
          </a:p>
        </p:txBody>
      </p:sp>
      <p:sp>
        <p:nvSpPr>
          <p:cNvPr id="21" name="Shape 16"/>
          <p:cNvSpPr/>
          <p:nvPr/>
        </p:nvSpPr>
        <p:spPr>
          <a:xfrm>
            <a:off x="7500461" y="4238982"/>
            <a:ext cx="582454" cy="873681"/>
          </a:xfrm>
          <a:prstGeom prst="roundRect">
            <a:avLst>
              <a:gd name="adj" fmla="val 360026"/>
            </a:avLst>
          </a:prstGeom>
          <a:solidFill>
            <a:srgbClr val="F4D4F7"/>
          </a:solidFill>
          <a:ln w="7620">
            <a:solidFill>
              <a:srgbClr val="DABADD"/>
            </a:solidFill>
            <a:prstDash val="solid"/>
          </a:ln>
        </p:spPr>
      </p:sp>
      <p:sp>
        <p:nvSpPr>
          <p:cNvPr id="22" name="Text 17"/>
          <p:cNvSpPr/>
          <p:nvPr/>
        </p:nvSpPr>
        <p:spPr>
          <a:xfrm>
            <a:off x="7682508" y="4539258"/>
            <a:ext cx="218361" cy="273010"/>
          </a:xfrm>
          <a:prstGeom prst="rect">
            <a:avLst/>
          </a:prstGeom>
          <a:noFill/>
          <a:ln/>
        </p:spPr>
        <p:txBody>
          <a:bodyPr wrap="none" lIns="0" tIns="0" rIns="0" bIns="0" rtlCol="0" anchor="t"/>
          <a:lstStyle/>
          <a:p>
            <a:pPr marL="0" indent="0" algn="l">
              <a:lnSpc>
                <a:spcPts val="17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3</a:t>
            </a:r>
            <a:endParaRPr lang="en-US" sz="1700" dirty="0"/>
          </a:p>
        </p:txBody>
      </p:sp>
      <p:sp>
        <p:nvSpPr>
          <p:cNvPr id="23" name="Text 18"/>
          <p:cNvSpPr/>
          <p:nvPr/>
        </p:nvSpPr>
        <p:spPr>
          <a:xfrm>
            <a:off x="8228528" y="4539258"/>
            <a:ext cx="2124670"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Restaurant Partner Portal</a:t>
            </a:r>
            <a:endParaRPr lang="en-US" dirty="0"/>
          </a:p>
        </p:txBody>
      </p:sp>
      <p:sp>
        <p:nvSpPr>
          <p:cNvPr id="24" name="Shape 19"/>
          <p:cNvSpPr/>
          <p:nvPr/>
        </p:nvSpPr>
        <p:spPr>
          <a:xfrm>
            <a:off x="7500461" y="5258276"/>
            <a:ext cx="582454" cy="873681"/>
          </a:xfrm>
          <a:prstGeom prst="roundRect">
            <a:avLst>
              <a:gd name="adj" fmla="val 360026"/>
            </a:avLst>
          </a:prstGeom>
          <a:solidFill>
            <a:srgbClr val="F4D4F7"/>
          </a:solidFill>
          <a:ln w="7620">
            <a:solidFill>
              <a:srgbClr val="DABADD"/>
            </a:solidFill>
            <a:prstDash val="solid"/>
          </a:ln>
        </p:spPr>
      </p:sp>
      <p:sp>
        <p:nvSpPr>
          <p:cNvPr id="25" name="Text 20"/>
          <p:cNvSpPr/>
          <p:nvPr/>
        </p:nvSpPr>
        <p:spPr>
          <a:xfrm>
            <a:off x="7682508" y="5558552"/>
            <a:ext cx="218361" cy="273010"/>
          </a:xfrm>
          <a:prstGeom prst="rect">
            <a:avLst/>
          </a:prstGeom>
          <a:noFill/>
          <a:ln/>
        </p:spPr>
        <p:txBody>
          <a:bodyPr wrap="none" lIns="0" tIns="0" rIns="0" bIns="0" rtlCol="0" anchor="t"/>
          <a:lstStyle/>
          <a:p>
            <a:pPr marL="0" indent="0" algn="l">
              <a:lnSpc>
                <a:spcPts val="17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4</a:t>
            </a:r>
            <a:endParaRPr lang="en-US" sz="1700" dirty="0"/>
          </a:p>
        </p:txBody>
      </p:sp>
      <p:sp>
        <p:nvSpPr>
          <p:cNvPr id="26" name="Text 21"/>
          <p:cNvSpPr/>
          <p:nvPr/>
        </p:nvSpPr>
        <p:spPr>
          <a:xfrm>
            <a:off x="8228528" y="5558552"/>
            <a:ext cx="1716286"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Analytics Dashboard</a:t>
            </a:r>
            <a:endParaRPr lang="en-US" dirty="0"/>
          </a:p>
        </p:txBody>
      </p:sp>
      <p:sp>
        <p:nvSpPr>
          <p:cNvPr id="27" name="Shape 22"/>
          <p:cNvSpPr/>
          <p:nvPr/>
        </p:nvSpPr>
        <p:spPr>
          <a:xfrm>
            <a:off x="7500461" y="6277570"/>
            <a:ext cx="582454" cy="873681"/>
          </a:xfrm>
          <a:prstGeom prst="roundRect">
            <a:avLst>
              <a:gd name="adj" fmla="val 360026"/>
            </a:avLst>
          </a:prstGeom>
          <a:solidFill>
            <a:srgbClr val="F4D4F7"/>
          </a:solidFill>
          <a:ln w="7620">
            <a:solidFill>
              <a:srgbClr val="DABADD"/>
            </a:solidFill>
            <a:prstDash val="solid"/>
          </a:ln>
        </p:spPr>
      </p:sp>
      <p:sp>
        <p:nvSpPr>
          <p:cNvPr id="28" name="Text 23"/>
          <p:cNvSpPr/>
          <p:nvPr/>
        </p:nvSpPr>
        <p:spPr>
          <a:xfrm>
            <a:off x="7682508" y="6577846"/>
            <a:ext cx="218361" cy="273010"/>
          </a:xfrm>
          <a:prstGeom prst="rect">
            <a:avLst/>
          </a:prstGeom>
          <a:noFill/>
          <a:ln/>
        </p:spPr>
        <p:txBody>
          <a:bodyPr wrap="none" lIns="0" tIns="0" rIns="0" bIns="0" rtlCol="0" anchor="t"/>
          <a:lstStyle/>
          <a:p>
            <a:pPr marL="0" indent="0" algn="l">
              <a:lnSpc>
                <a:spcPts val="1700"/>
              </a:lnSpc>
              <a:buNone/>
            </a:pPr>
            <a:r>
              <a:rPr lang="en-US" sz="1700" dirty="0">
                <a:solidFill>
                  <a:srgbClr val="272525"/>
                </a:solidFill>
                <a:latin typeface="Source Serif 4 Semi Bold" pitchFamily="34" charset="0"/>
                <a:ea typeface="Source Serif 4 Semi Bold" pitchFamily="34" charset="-122"/>
                <a:cs typeface="Source Serif 4 Semi Bold" pitchFamily="34" charset="-120"/>
              </a:rPr>
              <a:t>5</a:t>
            </a:r>
            <a:endParaRPr lang="en-US" sz="1700" dirty="0"/>
          </a:p>
        </p:txBody>
      </p:sp>
      <p:sp>
        <p:nvSpPr>
          <p:cNvPr id="29" name="Text 24"/>
          <p:cNvSpPr/>
          <p:nvPr/>
        </p:nvSpPr>
        <p:spPr>
          <a:xfrm>
            <a:off x="8228527" y="6577846"/>
            <a:ext cx="1955602" cy="214074"/>
          </a:xfrm>
          <a:prstGeom prst="rect">
            <a:avLst/>
          </a:prstGeom>
          <a:noFill/>
          <a:ln/>
        </p:spPr>
        <p:txBody>
          <a:bodyPr wrap="none" lIns="0" tIns="0" rIns="0" bIns="0" rtlCol="0" anchor="t"/>
          <a:lstStyle/>
          <a:p>
            <a:pPr marL="0" indent="0" algn="l">
              <a:lnSpc>
                <a:spcPts val="1650"/>
              </a:lnSpc>
              <a:buNone/>
            </a:pPr>
            <a:r>
              <a:rPr lang="en-US" dirty="0">
                <a:solidFill>
                  <a:srgbClr val="272525"/>
                </a:solidFill>
                <a:latin typeface="Source Serif 4 Semi Bold" pitchFamily="34" charset="0"/>
                <a:ea typeface="Source Serif 4 Semi Bold" pitchFamily="34" charset="-122"/>
                <a:cs typeface="Source Serif 4 Semi Bold" pitchFamily="34" charset="-120"/>
              </a:rPr>
              <a:t>Multi-language Support</a:t>
            </a:r>
            <a:endParaRPr lang="en-US" dirty="0"/>
          </a:p>
        </p:txBody>
      </p:sp>
      <p:sp>
        <p:nvSpPr>
          <p:cNvPr id="30" name="Text 25"/>
          <p:cNvSpPr/>
          <p:nvPr/>
        </p:nvSpPr>
        <p:spPr>
          <a:xfrm>
            <a:off x="582454" y="7478673"/>
            <a:ext cx="13465493" cy="232886"/>
          </a:xfrm>
          <a:prstGeom prst="rect">
            <a:avLst/>
          </a:prstGeom>
          <a:noFill/>
          <a:ln/>
        </p:spPr>
        <p:txBody>
          <a:bodyPr wrap="none" lIns="0" tIns="0" rIns="0" bIns="0" rtlCol="0" anchor="t"/>
          <a:lstStyle/>
          <a:p>
            <a:pPr marL="0" indent="0" algn="ctr">
              <a:lnSpc>
                <a:spcPts val="1800"/>
              </a:lnSpc>
              <a:buNone/>
            </a:pPr>
            <a:r>
              <a:rPr lang="en-US" dirty="0">
                <a:solidFill>
                  <a:srgbClr val="D75BE2"/>
                </a:solidFill>
                <a:latin typeface="Source Sans 3" pitchFamily="34" charset="0"/>
                <a:ea typeface="Source Sans 3" pitchFamily="34" charset="-122"/>
                <a:cs typeface="Source Sans 3" pitchFamily="34" charset="-120"/>
              </a:rPr>
              <a:t>Conclusion: </a:t>
            </a:r>
            <a:r>
              <a:rPr lang="en-US" dirty="0">
                <a:solidFill>
                  <a:srgbClr val="272525"/>
                </a:solidFill>
                <a:latin typeface="Source Sans 3" pitchFamily="34" charset="0"/>
                <a:ea typeface="Source Sans 3" pitchFamily="34" charset="-122"/>
                <a:cs typeface="Source Sans 3" pitchFamily="34" charset="-120"/>
              </a:rPr>
              <a:t>FastFood successfully demonstrates a modern food delivery application with real-time features and a smooth user experience, </a:t>
            </a:r>
            <a:r>
              <a:rPr lang="en-US" dirty="0" smtClean="0">
                <a:solidFill>
                  <a:srgbClr val="272525"/>
                </a:solidFill>
                <a:latin typeface="Source Sans 3" pitchFamily="34" charset="0"/>
                <a:ea typeface="Source Sans 3" pitchFamily="34" charset="-122"/>
                <a:cs typeface="Source Sans 3" pitchFamily="34" charset="-120"/>
              </a:rPr>
              <a:t>showcasing</a:t>
            </a:r>
          </a:p>
          <a:p>
            <a:pPr marL="0" indent="0" algn="ctr">
              <a:lnSpc>
                <a:spcPts val="1800"/>
              </a:lnSpc>
              <a:buNone/>
            </a:pPr>
            <a:r>
              <a:rPr lang="en-US" dirty="0" smtClean="0">
                <a:solidFill>
                  <a:srgbClr val="272525"/>
                </a:solidFill>
                <a:latin typeface="Source Sans 3" pitchFamily="34" charset="0"/>
                <a:ea typeface="Source Sans 3" pitchFamily="34" charset="-122"/>
                <a:cs typeface="Source Sans 3" pitchFamily="34" charset="-120"/>
              </a:rPr>
              <a:t> </a:t>
            </a:r>
            <a:r>
              <a:rPr lang="en-US" dirty="0">
                <a:solidFill>
                  <a:srgbClr val="272525"/>
                </a:solidFill>
                <a:latin typeface="Source Sans 3" pitchFamily="34" charset="0"/>
                <a:ea typeface="Source Sans 3" pitchFamily="34" charset="-122"/>
                <a:cs typeface="Source Sans 3" pitchFamily="34" charset="-120"/>
              </a:rPr>
              <a:t>practical mobile app development concepts.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534" y="4187283"/>
            <a:ext cx="12147082" cy="966418"/>
          </a:xfrm>
          <a:prstGeom prst="rect">
            <a:avLst/>
          </a:prstGeom>
          <a:noFill/>
        </p:spPr>
        <p:txBody>
          <a:bodyPr wrap="square" rtlCol="0">
            <a:spAutoFit/>
          </a:bodyPr>
          <a:lstStyle/>
          <a:p>
            <a:pPr algn="ctr">
              <a:lnSpc>
                <a:spcPts val="4850"/>
              </a:lnSpc>
            </a:pPr>
            <a:r>
              <a:rPr lang="en-US" sz="13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alibri (Body)"/>
                <a:ea typeface="Source Serif 4 Semi Bold" pitchFamily="34" charset="-122"/>
              </a:rPr>
              <a:t>Thank </a:t>
            </a:r>
            <a:r>
              <a:rPr lang="en-US" sz="13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alibri (Body)"/>
                <a:ea typeface="Source Serif 4 Semi Bold" pitchFamily="34" charset="-122"/>
              </a:rPr>
              <a:t>You !</a:t>
            </a:r>
            <a:endParaRPr lang="en-IN" sz="13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Calibri (Body)"/>
              <a:ea typeface="Source Serif 4 Semi Bold" pitchFamily="34" charset="-122"/>
            </a:endParaRPr>
          </a:p>
        </p:txBody>
      </p:sp>
    </p:spTree>
    <p:extLst>
      <p:ext uri="{BB962C8B-B14F-4D97-AF65-F5344CB8AC3E}">
        <p14:creationId xmlns:p14="http://schemas.microsoft.com/office/powerpoint/2010/main" val="31937991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xit" presetSubtype="0" fill="hold" nodeType="clickEffect">
                                  <p:stCondLst>
                                    <p:cond delay="0"/>
                                  </p:stCondLst>
                                  <p:childTnLst>
                                    <p:animEffect transition="out" filter="wipe(down)">
                                      <p:cBhvr>
                                        <p:cTn id="14" dur="180" accel="50000">
                                          <p:stCondLst>
                                            <p:cond delay="1820"/>
                                          </p:stCondLst>
                                        </p:cTn>
                                        <p:tgtEl>
                                          <p:spTgt spid="2">
                                            <p:txEl>
                                              <p:pRg st="0" end="0"/>
                                            </p:txEl>
                                          </p:spTgt>
                                        </p:tgtEl>
                                      </p:cBhvr>
                                    </p:animEffect>
                                    <p:anim calcmode="lin" valueType="num">
                                      <p:cBhvr>
                                        <p:cTn id="15" dur="1822" tmFilter="0,0; 0.14,0.31; 0.43,0.73; 0.71,0.91; 1.0,1.0">
                                          <p:stCondLst>
                                            <p:cond delay="0"/>
                                          </p:stCondLst>
                                        </p:cTn>
                                        <p:tgtEl>
                                          <p:spTgt spid="2">
                                            <p:txEl>
                                              <p:pRg st="0" end="0"/>
                                            </p:txEl>
                                          </p:spTgt>
                                        </p:tgtEl>
                                        <p:attrNameLst>
                                          <p:attrName>ppt_x</p:attrName>
                                        </p:attrNameLst>
                                      </p:cBhvr>
                                      <p:tavLst>
                                        <p:tav tm="0">
                                          <p:val>
                                            <p:strVal val="ppt_x"/>
                                          </p:val>
                                        </p:tav>
                                        <p:tav tm="100000">
                                          <p:val>
                                            <p:strVal val="#ppt_x+0.25"/>
                                          </p:val>
                                        </p:tav>
                                      </p:tavLst>
                                    </p:anim>
                                    <p:anim calcmode="lin" valueType="num">
                                      <p:cBhvr>
                                        <p:cTn id="16" dur="178">
                                          <p:stCondLst>
                                            <p:cond delay="1822"/>
                                          </p:stCondLst>
                                        </p:cTn>
                                        <p:tgtEl>
                                          <p:spTgt spid="2">
                                            <p:txEl>
                                              <p:pRg st="0" end="0"/>
                                            </p:txEl>
                                          </p:spTgt>
                                        </p:tgtEl>
                                        <p:attrNameLst>
                                          <p:attrName>ppt_x</p:attrName>
                                        </p:attrNameLst>
                                      </p:cBhvr>
                                      <p:tavLst>
                                        <p:tav tm="0">
                                          <p:val>
                                            <p:strVal val="ppt_x"/>
                                          </p:val>
                                        </p:tav>
                                        <p:tav tm="100000">
                                          <p:val>
                                            <p:strVal val="ppt_x"/>
                                          </p:val>
                                        </p:tav>
                                      </p:tavLst>
                                    </p:anim>
                                    <p:anim calcmode="lin" valueType="num">
                                      <p:cBhvr>
                                        <p:cTn id="17" dur="664" tmFilter="0.0,0.0;0.25,0.07;0.50,0.2;0.75,0.467;1.0,1.0">
                                          <p:stCondLst>
                                            <p:cond delay="0"/>
                                          </p:stCondLst>
                                        </p:cTn>
                                        <p:tgtEl>
                                          <p:spTgt spid="2">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8" dur="664" tmFilter="0, 0; 0.125,0.2665; 0.25,0.4; 0.375,0.465; 0.5,0.5;  0.625,0.535; 0.75,0.6; 0.875,0.7335; 1,1">
                                          <p:stCondLst>
                                            <p:cond delay="664"/>
                                          </p:stCondLst>
                                        </p:cTn>
                                        <p:tgtEl>
                                          <p:spTgt spid="2">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 dur="332" tmFilter="0, 0; 0.125,0.2665; 0.25,0.4; 0.375,0.465; 0.5,0.5;  0.625,0.535; 0.75,0.6; 0.875,0.7335; 1,1">
                                          <p:stCondLst>
                                            <p:cond delay="1324"/>
                                          </p:stCondLst>
                                        </p:cTn>
                                        <p:tgtEl>
                                          <p:spTgt spid="2">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0" dur="164" tmFilter="0, 0; 0.125,0.2665; 0.25,0.4; 0.375,0.465; 0.5,0.5;  0.625,0.535; 0.75,0.6; 0.875,0.7335; 1,1">
                                          <p:stCondLst>
                                            <p:cond delay="1656"/>
                                          </p:stCondLst>
                                        </p:cTn>
                                        <p:tgtEl>
                                          <p:spTgt spid="2">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 dur="180" accel="50000">
                                          <p:stCondLst>
                                            <p:cond delay="1820"/>
                                          </p:stCondLst>
                                        </p:cTn>
                                        <p:tgtEl>
                                          <p:spTgt spid="2">
                                            <p:txEl>
                                              <p:pRg st="0" end="0"/>
                                            </p:txEl>
                                          </p:spTgt>
                                        </p:tgtEl>
                                        <p:attrNameLst>
                                          <p:attrName>ppt_y</p:attrName>
                                        </p:attrNameLst>
                                      </p:cBhvr>
                                      <p:tavLst>
                                        <p:tav tm="0">
                                          <p:val>
                                            <p:strVal val="ppt_y"/>
                                          </p:val>
                                        </p:tav>
                                        <p:tav tm="100000">
                                          <p:val>
                                            <p:strVal val="ppt_y+ppt_h"/>
                                          </p:val>
                                        </p:tav>
                                      </p:tavLst>
                                    </p:anim>
                                    <p:animScale>
                                      <p:cBhvr>
                                        <p:cTn id="22" dur="26">
                                          <p:stCondLst>
                                            <p:cond delay="620"/>
                                          </p:stCondLst>
                                        </p:cTn>
                                        <p:tgtEl>
                                          <p:spTgt spid="2">
                                            <p:txEl>
                                              <p:pRg st="0" end="0"/>
                                            </p:txEl>
                                          </p:spTgt>
                                        </p:tgtEl>
                                      </p:cBhvr>
                                      <p:to x="100000" y="60000"/>
                                    </p:animScale>
                                    <p:animScale>
                                      <p:cBhvr>
                                        <p:cTn id="23" dur="166" decel="50000">
                                          <p:stCondLst>
                                            <p:cond delay="646"/>
                                          </p:stCondLst>
                                        </p:cTn>
                                        <p:tgtEl>
                                          <p:spTgt spid="2">
                                            <p:txEl>
                                              <p:pRg st="0" end="0"/>
                                            </p:txEl>
                                          </p:spTgt>
                                        </p:tgtEl>
                                      </p:cBhvr>
                                      <p:to x="100000" y="100000"/>
                                    </p:animScale>
                                    <p:animScale>
                                      <p:cBhvr>
                                        <p:cTn id="24" dur="26">
                                          <p:stCondLst>
                                            <p:cond delay="1312"/>
                                          </p:stCondLst>
                                        </p:cTn>
                                        <p:tgtEl>
                                          <p:spTgt spid="2">
                                            <p:txEl>
                                              <p:pRg st="0" end="0"/>
                                            </p:txEl>
                                          </p:spTgt>
                                        </p:tgtEl>
                                      </p:cBhvr>
                                      <p:to x="100000" y="80000"/>
                                    </p:animScale>
                                    <p:animScale>
                                      <p:cBhvr>
                                        <p:cTn id="25" dur="166" decel="50000">
                                          <p:stCondLst>
                                            <p:cond delay="1338"/>
                                          </p:stCondLst>
                                        </p:cTn>
                                        <p:tgtEl>
                                          <p:spTgt spid="2">
                                            <p:txEl>
                                              <p:pRg st="0" end="0"/>
                                            </p:txEl>
                                          </p:spTgt>
                                        </p:tgtEl>
                                      </p:cBhvr>
                                      <p:to x="100000" y="100000"/>
                                    </p:animScale>
                                    <p:animScale>
                                      <p:cBhvr>
                                        <p:cTn id="26" dur="26">
                                          <p:stCondLst>
                                            <p:cond delay="1642"/>
                                          </p:stCondLst>
                                        </p:cTn>
                                        <p:tgtEl>
                                          <p:spTgt spid="2">
                                            <p:txEl>
                                              <p:pRg st="0" end="0"/>
                                            </p:txEl>
                                          </p:spTgt>
                                        </p:tgtEl>
                                      </p:cBhvr>
                                      <p:to x="100000" y="90000"/>
                                    </p:animScale>
                                    <p:animScale>
                                      <p:cBhvr>
                                        <p:cTn id="27" dur="166" decel="50000">
                                          <p:stCondLst>
                                            <p:cond delay="1668"/>
                                          </p:stCondLst>
                                        </p:cTn>
                                        <p:tgtEl>
                                          <p:spTgt spid="2">
                                            <p:txEl>
                                              <p:pRg st="0" end="0"/>
                                            </p:txEl>
                                          </p:spTgt>
                                        </p:tgtEl>
                                      </p:cBhvr>
                                      <p:to x="100000" y="100000"/>
                                    </p:animScale>
                                    <p:animScale>
                                      <p:cBhvr>
                                        <p:cTn id="28" dur="26">
                                          <p:stCondLst>
                                            <p:cond delay="1808"/>
                                          </p:stCondLst>
                                        </p:cTn>
                                        <p:tgtEl>
                                          <p:spTgt spid="2">
                                            <p:txEl>
                                              <p:pRg st="0" end="0"/>
                                            </p:txEl>
                                          </p:spTgt>
                                        </p:tgtEl>
                                      </p:cBhvr>
                                      <p:to x="100000" y="95000"/>
                                    </p:animScale>
                                    <p:animScale>
                                      <p:cBhvr>
                                        <p:cTn id="29" dur="166" decel="50000">
                                          <p:stCondLst>
                                            <p:cond delay="1834"/>
                                          </p:stCondLst>
                                        </p:cTn>
                                        <p:tgtEl>
                                          <p:spTgt spid="2">
                                            <p:txEl>
                                              <p:pRg st="0" end="0"/>
                                            </p:txEl>
                                          </p:spTgt>
                                        </p:tgtEl>
                                      </p:cBhvr>
                                      <p:to x="100000" y="100000"/>
                                    </p:animScale>
                                    <p:set>
                                      <p:cBhvr>
                                        <p:cTn id="30" dur="1" fill="hold">
                                          <p:stCondLst>
                                            <p:cond delay="19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71493"/>
            <a:ext cx="7147322"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Project Overview &amp; Objectives</a:t>
            </a:r>
            <a:endParaRPr lang="en-US" sz="4000" dirty="0"/>
          </a:p>
        </p:txBody>
      </p:sp>
      <p:sp>
        <p:nvSpPr>
          <p:cNvPr id="3" name="Text 1"/>
          <p:cNvSpPr/>
          <p:nvPr/>
        </p:nvSpPr>
        <p:spPr>
          <a:xfrm>
            <a:off x="837724" y="2506266"/>
            <a:ext cx="12954952" cy="670084"/>
          </a:xfrm>
          <a:prstGeom prst="rect">
            <a:avLst/>
          </a:prstGeom>
          <a:noFill/>
          <a:ln/>
        </p:spPr>
        <p:txBody>
          <a:bodyPr wrap="square" lIns="0" tIns="0" rIns="0" bIns="0" rtlCol="0" anchor="t"/>
          <a:lstStyle/>
          <a:p>
            <a:pPr marL="0" indent="0" algn="l">
              <a:lnSpc>
                <a:spcPts val="2600"/>
              </a:lnSpc>
              <a:buNone/>
            </a:pPr>
            <a:r>
              <a:rPr lang="en-US" dirty="0">
                <a:solidFill>
                  <a:srgbClr val="272525"/>
                </a:solidFill>
                <a:latin typeface="Source Sans 3" pitchFamily="34" charset="0"/>
                <a:ea typeface="Source Sans 3" pitchFamily="34" charset="-122"/>
                <a:cs typeface="Source Sans 3" pitchFamily="34" charset="-120"/>
              </a:rPr>
              <a:t>This project introduces FastFood, a user-friendly Android application designed to streamline the food ordering and delivery process for a single restaurant. It focuses on providing a seamless experience from menu browsing to real-time order tracking.</a:t>
            </a:r>
            <a:endParaRPr lang="en-US" dirty="0"/>
          </a:p>
        </p:txBody>
      </p:sp>
      <p:sp>
        <p:nvSpPr>
          <p:cNvPr id="20" name="Rounded Rectangle 19"/>
          <p:cNvSpPr/>
          <p:nvPr/>
        </p:nvSpPr>
        <p:spPr>
          <a:xfrm>
            <a:off x="7780651" y="3606655"/>
            <a:ext cx="6323340" cy="1804749"/>
          </a:xfrm>
          <a:prstGeom prst="roundRect">
            <a:avLst/>
          </a:prstGeom>
          <a:solidFill>
            <a:schemeClr val="bg1"/>
          </a:solidFill>
          <a:ln>
            <a:solidFill>
              <a:srgbClr val="7030A0"/>
            </a:solidFill>
          </a:ln>
        </p:spPr>
        <p:txBody>
          <a:bodyPr wrap="square">
            <a:spAutoFit/>
          </a:bodyPr>
          <a:lstStyle/>
          <a:p>
            <a:pPr>
              <a:lnSpc>
                <a:spcPts val="2400"/>
              </a:lnSpc>
            </a:pPr>
            <a:r>
              <a:rPr lang="en-US" dirty="0">
                <a:solidFill>
                  <a:srgbClr val="272525"/>
                </a:solidFill>
                <a:latin typeface="Source Serif 4 Semi Bold" pitchFamily="34" charset="0"/>
                <a:ea typeface="Source Serif 4 Semi Bold" pitchFamily="34" charset="-122"/>
                <a:cs typeface="Source Serif 4 Semi Bold" pitchFamily="34" charset="-120"/>
              </a:rPr>
              <a:t>Real-time </a:t>
            </a:r>
            <a:r>
              <a:rPr lang="en-US" dirty="0" smtClean="0">
                <a:solidFill>
                  <a:srgbClr val="272525"/>
                </a:solidFill>
                <a:latin typeface="Source Serif 4 Semi Bold" pitchFamily="34" charset="0"/>
                <a:ea typeface="Source Serif 4 Semi Bold" pitchFamily="34" charset="-122"/>
                <a:cs typeface="Source Serif 4 Semi Bold" pitchFamily="34" charset="-120"/>
              </a:rPr>
              <a:t>Tracking</a:t>
            </a:r>
          </a:p>
          <a:p>
            <a:pPr>
              <a:lnSpc>
                <a:spcPts val="2400"/>
              </a:lnSpc>
            </a:pPr>
            <a:endParaRPr lang="en-US" dirty="0" smtClean="0">
              <a:solidFill>
                <a:srgbClr val="272525"/>
              </a:solidFill>
              <a:latin typeface="Source Serif 4 Semi Bold" pitchFamily="34" charset="0"/>
              <a:ea typeface="Source Serif 4 Semi Bold" pitchFamily="34" charset="-122"/>
              <a:cs typeface="Source Serif 4 Semi Bold" pitchFamily="34" charset="-120"/>
            </a:endParaRPr>
          </a:p>
          <a:p>
            <a:pPr>
              <a:lnSpc>
                <a:spcPts val="2400"/>
              </a:lnSpc>
            </a:pPr>
            <a:r>
              <a:rPr lang="en-US" dirty="0">
                <a:solidFill>
                  <a:srgbClr val="272525"/>
                </a:solidFill>
                <a:latin typeface="Source Sans 3" pitchFamily="34" charset="0"/>
                <a:ea typeface="Source Sans 3" pitchFamily="34" charset="-122"/>
                <a:cs typeface="Source Sans 3" pitchFamily="34" charset="-120"/>
              </a:rPr>
              <a:t>Enable real-time delivery tracking using interactive maps to enhance order transparency</a:t>
            </a:r>
            <a:r>
              <a:rPr lang="en-US" dirty="0" smtClean="0">
                <a:solidFill>
                  <a:srgbClr val="272525"/>
                </a:solidFill>
                <a:latin typeface="Source Sans 3" pitchFamily="34" charset="0"/>
                <a:ea typeface="Source Sans 3" pitchFamily="34" charset="-122"/>
                <a:cs typeface="Source Sans 3" pitchFamily="34" charset="-120"/>
              </a:rPr>
              <a:t>.</a:t>
            </a:r>
          </a:p>
          <a:p>
            <a:pPr>
              <a:lnSpc>
                <a:spcPts val="2400"/>
              </a:lnSpc>
            </a:pPr>
            <a:endParaRPr lang="en-US" dirty="0"/>
          </a:p>
        </p:txBody>
      </p:sp>
      <p:sp>
        <p:nvSpPr>
          <p:cNvPr id="21" name="Rounded Rectangle 20"/>
          <p:cNvSpPr/>
          <p:nvPr/>
        </p:nvSpPr>
        <p:spPr>
          <a:xfrm>
            <a:off x="849231" y="3606655"/>
            <a:ext cx="6323340" cy="1804749"/>
          </a:xfrm>
          <a:prstGeom prst="roundRect">
            <a:avLst/>
          </a:prstGeom>
          <a:solidFill>
            <a:schemeClr val="bg1"/>
          </a:solidFill>
          <a:ln>
            <a:solidFill>
              <a:srgbClr val="7030A0"/>
            </a:solidFill>
          </a:ln>
        </p:spPr>
        <p:txBody>
          <a:bodyPr wrap="square">
            <a:spAutoFit/>
          </a:bodyPr>
          <a:lstStyle/>
          <a:p>
            <a:pPr>
              <a:lnSpc>
                <a:spcPts val="2400"/>
              </a:lnSpc>
            </a:pPr>
            <a:r>
              <a:rPr lang="en-IN" dirty="0">
                <a:solidFill>
                  <a:srgbClr val="272525"/>
                </a:solidFill>
                <a:latin typeface="Source Serif 4 Semi Bold" pitchFamily="34" charset="0"/>
                <a:ea typeface="Source Serif 4 Semi Bold" pitchFamily="34" charset="-122"/>
                <a:cs typeface="Source Serif 4 Semi Bold" pitchFamily="34" charset="-120"/>
              </a:rPr>
              <a:t>Key Benefits</a:t>
            </a:r>
            <a:endParaRPr lang="en-US" dirty="0">
              <a:solidFill>
                <a:srgbClr val="272525"/>
              </a:solidFill>
              <a:latin typeface="Source Serif 4 Semi Bold" pitchFamily="34" charset="0"/>
              <a:ea typeface="Source Serif 4 Semi Bold" pitchFamily="34" charset="-122"/>
              <a:cs typeface="Source Serif 4 Semi Bold" pitchFamily="34" charset="-120"/>
            </a:endParaRPr>
          </a:p>
          <a:p>
            <a:pPr>
              <a:lnSpc>
                <a:spcPts val="2400"/>
              </a:lnSpc>
            </a:pPr>
            <a:endParaRPr lang="en-US" dirty="0" smtClean="0">
              <a:solidFill>
                <a:srgbClr val="272525"/>
              </a:solidFill>
              <a:latin typeface="Source Serif 4 Semi Bold" pitchFamily="34" charset="0"/>
              <a:ea typeface="Source Serif 4 Semi Bold" pitchFamily="34" charset="-122"/>
              <a:cs typeface="Source Serif 4 Semi Bold" pitchFamily="34" charset="-120"/>
            </a:endParaRPr>
          </a:p>
          <a:p>
            <a:pPr>
              <a:lnSpc>
                <a:spcPts val="2400"/>
              </a:lnSpc>
            </a:pPr>
            <a:r>
              <a:rPr lang="en-US" dirty="0">
                <a:solidFill>
                  <a:srgbClr val="272525"/>
                </a:solidFill>
                <a:latin typeface="Source Sans 3" pitchFamily="34" charset="0"/>
                <a:ea typeface="Source Sans 3" pitchFamily="34" charset="-122"/>
                <a:cs typeface="Source Sans 3" pitchFamily="34" charset="-120"/>
              </a:rPr>
              <a:t>Fast ordering, easy real-time tracking, and secure payment </a:t>
            </a:r>
            <a:r>
              <a:rPr lang="en-US" dirty="0" smtClean="0">
                <a:solidFill>
                  <a:srgbClr val="272525"/>
                </a:solidFill>
                <a:latin typeface="Source Sans 3" pitchFamily="34" charset="0"/>
                <a:ea typeface="Source Sans 3" pitchFamily="34" charset="-122"/>
                <a:cs typeface="Source Sans 3" pitchFamily="34" charset="-120"/>
              </a:rPr>
              <a:t>options.</a:t>
            </a:r>
          </a:p>
          <a:p>
            <a:pPr>
              <a:lnSpc>
                <a:spcPts val="2400"/>
              </a:lnSpc>
            </a:pPr>
            <a:endParaRPr lang="en-US" dirty="0"/>
          </a:p>
        </p:txBody>
      </p:sp>
      <p:sp>
        <p:nvSpPr>
          <p:cNvPr id="22" name="Rounded Rectangle 21"/>
          <p:cNvSpPr/>
          <p:nvPr/>
        </p:nvSpPr>
        <p:spPr>
          <a:xfrm>
            <a:off x="849231" y="5772661"/>
            <a:ext cx="6323340" cy="1861503"/>
          </a:xfrm>
          <a:prstGeom prst="roundRect">
            <a:avLst/>
          </a:prstGeom>
          <a:solidFill>
            <a:schemeClr val="bg1"/>
          </a:solidFill>
          <a:ln>
            <a:solidFill>
              <a:srgbClr val="7030A0"/>
            </a:solidFill>
          </a:ln>
        </p:spPr>
        <p:txBody>
          <a:bodyPr wrap="square">
            <a:spAutoFit/>
          </a:bodyPr>
          <a:lstStyle/>
          <a:p>
            <a:pPr>
              <a:lnSpc>
                <a:spcPts val="2400"/>
              </a:lnSpc>
            </a:pPr>
            <a:r>
              <a:rPr lang="en-US" dirty="0">
                <a:solidFill>
                  <a:srgbClr val="272525"/>
                </a:solidFill>
                <a:latin typeface="Source Serif 4 Semi Bold" pitchFamily="34" charset="0"/>
                <a:ea typeface="Source Serif 4 Semi Bold" pitchFamily="34" charset="-122"/>
                <a:cs typeface="Source Serif 4 Semi Bold" pitchFamily="34" charset="-120"/>
              </a:rPr>
              <a:t>Cash On Delivery Support</a:t>
            </a:r>
            <a:endParaRPr lang="en-US" dirty="0"/>
          </a:p>
          <a:p>
            <a:pPr>
              <a:lnSpc>
                <a:spcPts val="2400"/>
              </a:lnSpc>
            </a:pPr>
            <a:endParaRPr lang="en-US" dirty="0" smtClean="0">
              <a:solidFill>
                <a:srgbClr val="272525"/>
              </a:solidFill>
              <a:latin typeface="Source Serif 4 Semi Bold" pitchFamily="34" charset="0"/>
              <a:ea typeface="Source Serif 4 Semi Bold" pitchFamily="34" charset="-122"/>
              <a:cs typeface="Source Serif 4 Semi Bold" pitchFamily="34" charset="-120"/>
            </a:endParaRPr>
          </a:p>
          <a:p>
            <a:pPr>
              <a:lnSpc>
                <a:spcPts val="2600"/>
              </a:lnSpc>
            </a:pPr>
            <a:r>
              <a:rPr lang="en-US" dirty="0">
                <a:solidFill>
                  <a:srgbClr val="272525"/>
                </a:solidFill>
                <a:latin typeface="Source Sans 3" pitchFamily="34" charset="0"/>
                <a:ea typeface="Source Sans 3" pitchFamily="34" charset="-122"/>
                <a:cs typeface="Source Sans 3" pitchFamily="34" charset="-120"/>
              </a:rPr>
              <a:t>Support cash-on-delivery (COD) payment method to make the system accessible to all users.</a:t>
            </a:r>
            <a:endParaRPr lang="en-US" dirty="0"/>
          </a:p>
          <a:p>
            <a:pPr>
              <a:lnSpc>
                <a:spcPts val="2400"/>
              </a:lnSpc>
            </a:pPr>
            <a:endParaRPr lang="en-US" dirty="0"/>
          </a:p>
        </p:txBody>
      </p:sp>
      <p:sp>
        <p:nvSpPr>
          <p:cNvPr id="23" name="Rounded Rectangle 22"/>
          <p:cNvSpPr/>
          <p:nvPr/>
        </p:nvSpPr>
        <p:spPr>
          <a:xfrm>
            <a:off x="7780651" y="5772662"/>
            <a:ext cx="6323340" cy="1861503"/>
          </a:xfrm>
          <a:prstGeom prst="roundRect">
            <a:avLst/>
          </a:prstGeom>
          <a:solidFill>
            <a:schemeClr val="bg1"/>
          </a:solidFill>
          <a:ln>
            <a:solidFill>
              <a:srgbClr val="7030A0"/>
            </a:solidFill>
          </a:ln>
        </p:spPr>
        <p:txBody>
          <a:bodyPr wrap="square">
            <a:spAutoFit/>
          </a:bodyPr>
          <a:lstStyle/>
          <a:p>
            <a:pPr>
              <a:lnSpc>
                <a:spcPts val="2400"/>
              </a:lnSpc>
            </a:pPr>
            <a:r>
              <a:rPr lang="en-IN" dirty="0">
                <a:solidFill>
                  <a:srgbClr val="272525"/>
                </a:solidFill>
                <a:latin typeface="Source Serif 4 Semi Bold" pitchFamily="34" charset="0"/>
                <a:ea typeface="Source Serif 4 Semi Bold" pitchFamily="34" charset="-122"/>
                <a:cs typeface="Source Serif 4 Semi Bold" pitchFamily="34" charset="-120"/>
              </a:rPr>
              <a:t>Platform Support</a:t>
            </a:r>
            <a:endParaRPr lang="en-US" dirty="0">
              <a:solidFill>
                <a:srgbClr val="272525"/>
              </a:solidFill>
              <a:latin typeface="Source Serif 4 Semi Bold" pitchFamily="34" charset="0"/>
              <a:ea typeface="Source Serif 4 Semi Bold" pitchFamily="34" charset="-122"/>
              <a:cs typeface="Source Serif 4 Semi Bold" pitchFamily="34" charset="-120"/>
            </a:endParaRPr>
          </a:p>
          <a:p>
            <a:pPr>
              <a:lnSpc>
                <a:spcPts val="2400"/>
              </a:lnSpc>
            </a:pPr>
            <a:endParaRPr lang="en-US" dirty="0" smtClean="0">
              <a:solidFill>
                <a:srgbClr val="272525"/>
              </a:solidFill>
              <a:latin typeface="Source Serif 4 Semi Bold" pitchFamily="34" charset="0"/>
              <a:ea typeface="Source Serif 4 Semi Bold" pitchFamily="34" charset="-122"/>
              <a:cs typeface="Source Serif 4 Semi Bold" pitchFamily="34" charset="-120"/>
            </a:endParaRPr>
          </a:p>
          <a:p>
            <a:pPr>
              <a:lnSpc>
                <a:spcPts val="2600"/>
              </a:lnSpc>
            </a:pPr>
            <a:r>
              <a:rPr lang="en-US" dirty="0">
                <a:solidFill>
                  <a:srgbClr val="272525"/>
                </a:solidFill>
                <a:latin typeface="Source Sans 3" pitchFamily="34" charset="0"/>
                <a:ea typeface="Source Sans 3" pitchFamily="34" charset="-122"/>
                <a:cs typeface="Source Sans 3" pitchFamily="34" charset="-120"/>
              </a:rPr>
              <a:t>Designed for Android devices; future updates will add iOS support for Apple users</a:t>
            </a:r>
            <a:r>
              <a:rPr lang="en-US" dirty="0"/>
              <a:t>.</a:t>
            </a:r>
          </a:p>
          <a:p>
            <a:pPr>
              <a:lnSpc>
                <a:spcPts val="2400"/>
              </a:lnSpc>
            </a:pP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80">
                                          <p:stCondLst>
                                            <p:cond delay="0"/>
                                          </p:stCondLst>
                                        </p:cTn>
                                        <p:tgtEl>
                                          <p:spTgt spid="22"/>
                                        </p:tgtEl>
                                      </p:cBhvr>
                                    </p:animEffect>
                                    <p:anim calcmode="lin" valueType="num">
                                      <p:cBhvr>
                                        <p:cTn id="3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39" dur="26">
                                          <p:stCondLst>
                                            <p:cond delay="650"/>
                                          </p:stCondLst>
                                        </p:cTn>
                                        <p:tgtEl>
                                          <p:spTgt spid="22"/>
                                        </p:tgtEl>
                                      </p:cBhvr>
                                      <p:to x="100000" y="60000"/>
                                    </p:animScale>
                                    <p:animScale>
                                      <p:cBhvr>
                                        <p:cTn id="40" dur="166" decel="50000">
                                          <p:stCondLst>
                                            <p:cond delay="676"/>
                                          </p:stCondLst>
                                        </p:cTn>
                                        <p:tgtEl>
                                          <p:spTgt spid="22"/>
                                        </p:tgtEl>
                                      </p:cBhvr>
                                      <p:to x="100000" y="100000"/>
                                    </p:animScale>
                                    <p:animScale>
                                      <p:cBhvr>
                                        <p:cTn id="41" dur="26">
                                          <p:stCondLst>
                                            <p:cond delay="1312"/>
                                          </p:stCondLst>
                                        </p:cTn>
                                        <p:tgtEl>
                                          <p:spTgt spid="22"/>
                                        </p:tgtEl>
                                      </p:cBhvr>
                                      <p:to x="100000" y="80000"/>
                                    </p:animScale>
                                    <p:animScale>
                                      <p:cBhvr>
                                        <p:cTn id="42" dur="166" decel="50000">
                                          <p:stCondLst>
                                            <p:cond delay="1338"/>
                                          </p:stCondLst>
                                        </p:cTn>
                                        <p:tgtEl>
                                          <p:spTgt spid="22"/>
                                        </p:tgtEl>
                                      </p:cBhvr>
                                      <p:to x="100000" y="100000"/>
                                    </p:animScale>
                                    <p:animScale>
                                      <p:cBhvr>
                                        <p:cTn id="43" dur="26">
                                          <p:stCondLst>
                                            <p:cond delay="1642"/>
                                          </p:stCondLst>
                                        </p:cTn>
                                        <p:tgtEl>
                                          <p:spTgt spid="22"/>
                                        </p:tgtEl>
                                      </p:cBhvr>
                                      <p:to x="100000" y="90000"/>
                                    </p:animScale>
                                    <p:animScale>
                                      <p:cBhvr>
                                        <p:cTn id="44" dur="166" decel="50000">
                                          <p:stCondLst>
                                            <p:cond delay="1668"/>
                                          </p:stCondLst>
                                        </p:cTn>
                                        <p:tgtEl>
                                          <p:spTgt spid="22"/>
                                        </p:tgtEl>
                                      </p:cBhvr>
                                      <p:to x="100000" y="100000"/>
                                    </p:animScale>
                                    <p:animScale>
                                      <p:cBhvr>
                                        <p:cTn id="45" dur="26">
                                          <p:stCondLst>
                                            <p:cond delay="1808"/>
                                          </p:stCondLst>
                                        </p:cTn>
                                        <p:tgtEl>
                                          <p:spTgt spid="22"/>
                                        </p:tgtEl>
                                      </p:cBhvr>
                                      <p:to x="100000" y="95000"/>
                                    </p:animScale>
                                    <p:animScale>
                                      <p:cBhvr>
                                        <p:cTn id="46" dur="166" decel="50000">
                                          <p:stCondLst>
                                            <p:cond delay="1834"/>
                                          </p:stCondLst>
                                        </p:cTn>
                                        <p:tgtEl>
                                          <p:spTgt spid="22"/>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80">
                                          <p:stCondLst>
                                            <p:cond delay="0"/>
                                          </p:stCondLst>
                                        </p:cTn>
                                        <p:tgtEl>
                                          <p:spTgt spid="23"/>
                                        </p:tgtEl>
                                      </p:cBhvr>
                                    </p:animEffect>
                                    <p:anim calcmode="lin" valueType="num">
                                      <p:cBhvr>
                                        <p:cTn id="5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57" dur="26">
                                          <p:stCondLst>
                                            <p:cond delay="650"/>
                                          </p:stCondLst>
                                        </p:cTn>
                                        <p:tgtEl>
                                          <p:spTgt spid="23"/>
                                        </p:tgtEl>
                                      </p:cBhvr>
                                      <p:to x="100000" y="60000"/>
                                    </p:animScale>
                                    <p:animScale>
                                      <p:cBhvr>
                                        <p:cTn id="58" dur="166" decel="50000">
                                          <p:stCondLst>
                                            <p:cond delay="676"/>
                                          </p:stCondLst>
                                        </p:cTn>
                                        <p:tgtEl>
                                          <p:spTgt spid="23"/>
                                        </p:tgtEl>
                                      </p:cBhvr>
                                      <p:to x="100000" y="100000"/>
                                    </p:animScale>
                                    <p:animScale>
                                      <p:cBhvr>
                                        <p:cTn id="59" dur="26">
                                          <p:stCondLst>
                                            <p:cond delay="1312"/>
                                          </p:stCondLst>
                                        </p:cTn>
                                        <p:tgtEl>
                                          <p:spTgt spid="23"/>
                                        </p:tgtEl>
                                      </p:cBhvr>
                                      <p:to x="100000" y="80000"/>
                                    </p:animScale>
                                    <p:animScale>
                                      <p:cBhvr>
                                        <p:cTn id="60" dur="166" decel="50000">
                                          <p:stCondLst>
                                            <p:cond delay="1338"/>
                                          </p:stCondLst>
                                        </p:cTn>
                                        <p:tgtEl>
                                          <p:spTgt spid="23"/>
                                        </p:tgtEl>
                                      </p:cBhvr>
                                      <p:to x="100000" y="100000"/>
                                    </p:animScale>
                                    <p:animScale>
                                      <p:cBhvr>
                                        <p:cTn id="61" dur="26">
                                          <p:stCondLst>
                                            <p:cond delay="1642"/>
                                          </p:stCondLst>
                                        </p:cTn>
                                        <p:tgtEl>
                                          <p:spTgt spid="23"/>
                                        </p:tgtEl>
                                      </p:cBhvr>
                                      <p:to x="100000" y="90000"/>
                                    </p:animScale>
                                    <p:animScale>
                                      <p:cBhvr>
                                        <p:cTn id="62" dur="166" decel="50000">
                                          <p:stCondLst>
                                            <p:cond delay="1668"/>
                                          </p:stCondLst>
                                        </p:cTn>
                                        <p:tgtEl>
                                          <p:spTgt spid="23"/>
                                        </p:tgtEl>
                                      </p:cBhvr>
                                      <p:to x="100000" y="100000"/>
                                    </p:animScale>
                                    <p:animScale>
                                      <p:cBhvr>
                                        <p:cTn id="63" dur="26">
                                          <p:stCondLst>
                                            <p:cond delay="1808"/>
                                          </p:stCondLst>
                                        </p:cTn>
                                        <p:tgtEl>
                                          <p:spTgt spid="23"/>
                                        </p:tgtEl>
                                      </p:cBhvr>
                                      <p:to x="100000" y="95000"/>
                                    </p:animScale>
                                    <p:animScale>
                                      <p:cBhvr>
                                        <p:cTn id="64"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335286"/>
            <a:ext cx="5881211"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Key Features of FastFood</a:t>
            </a:r>
            <a:endParaRPr lang="en-US" sz="4000" dirty="0"/>
          </a:p>
        </p:txBody>
      </p:sp>
      <p:sp>
        <p:nvSpPr>
          <p:cNvPr id="3" name="Text 1"/>
          <p:cNvSpPr/>
          <p:nvPr/>
        </p:nvSpPr>
        <p:spPr>
          <a:xfrm>
            <a:off x="712595" y="2202537"/>
            <a:ext cx="12954952" cy="335042"/>
          </a:xfrm>
          <a:prstGeom prst="rect">
            <a:avLst/>
          </a:prstGeom>
          <a:noFill/>
          <a:ln/>
        </p:spPr>
        <p:txBody>
          <a:bodyPr wrap="none" lIns="0" tIns="0" rIns="0" bIns="0" rtlCol="0" anchor="t"/>
          <a:lstStyle/>
          <a:p>
            <a:pPr marL="0" indent="0" algn="l">
              <a:lnSpc>
                <a:spcPts val="2600"/>
              </a:lnSpc>
              <a:buNone/>
            </a:pPr>
            <a:r>
              <a:rPr lang="en-US" dirty="0">
                <a:solidFill>
                  <a:srgbClr val="272525"/>
                </a:solidFill>
                <a:latin typeface="Source Sans 3" pitchFamily="34" charset="0"/>
                <a:ea typeface="Source Sans 3" pitchFamily="34" charset="-122"/>
                <a:cs typeface="Source Sans 3" pitchFamily="34" charset="-120"/>
              </a:rPr>
              <a:t>FastFood is built with a comprehensive set of features to ensure a smooth and efficient user experience, from initial login to order completion.</a:t>
            </a:r>
            <a:endParaRPr lang="en-US" dirty="0"/>
          </a:p>
        </p:txBody>
      </p:sp>
      <p:sp>
        <p:nvSpPr>
          <p:cNvPr id="19" name="TextBox 18"/>
          <p:cNvSpPr txBox="1"/>
          <p:nvPr/>
        </p:nvSpPr>
        <p:spPr>
          <a:xfrm>
            <a:off x="837724" y="2905065"/>
            <a:ext cx="3783568" cy="1631216"/>
          </a:xfrm>
          <a:prstGeom prst="rect">
            <a:avLst/>
          </a:prstGeom>
          <a:noFill/>
        </p:spPr>
        <p:txBody>
          <a:bodyPr wrap="square" rtlCol="0">
            <a:spAutoFit/>
          </a:bodyPr>
          <a:lstStyle/>
          <a:p>
            <a:r>
              <a:rPr lang="en-US" sz="2800" dirty="0">
                <a:solidFill>
                  <a:srgbClr val="D73AD7"/>
                </a:solidFill>
                <a:latin typeface="Source Serif 4 Semi Bold" pitchFamily="34" charset="0"/>
                <a:ea typeface="Source Serif 4 Semi Bold" pitchFamily="34" charset="-122"/>
                <a:cs typeface="Source Serif 4 Semi Bold" pitchFamily="34" charset="-120"/>
              </a:rPr>
              <a:t>User Authentication</a:t>
            </a:r>
          </a:p>
          <a:p>
            <a:endParaRPr lang="en-US" dirty="0">
              <a:solidFill>
                <a:srgbClr val="D73AD7"/>
              </a:solidFill>
              <a:latin typeface="Source Serif 4 Semi Bold" pitchFamily="34" charset="0"/>
              <a:ea typeface="Source Serif 4 Semi Bold" pitchFamily="34" charset="-122"/>
            </a:endParaRPr>
          </a:p>
          <a:p>
            <a:pPr marL="285750" indent="-285750">
              <a:buFont typeface="Arial" panose="020B0604020202020204" pitchFamily="34" charset="0"/>
              <a:buChar char="•"/>
            </a:pPr>
            <a:r>
              <a:rPr lang="en-US" dirty="0">
                <a:solidFill>
                  <a:srgbClr val="272525"/>
                </a:solidFill>
                <a:latin typeface="Source Sans 3" pitchFamily="34" charset="0"/>
                <a:ea typeface="Source Sans 3" pitchFamily="34" charset="-122"/>
                <a:cs typeface="Source Sans 3" pitchFamily="34" charset="-120"/>
              </a:rPr>
              <a:t>Username/Password </a:t>
            </a:r>
            <a:r>
              <a:rPr lang="en-US" dirty="0" smtClean="0">
                <a:solidFill>
                  <a:srgbClr val="272525"/>
                </a:solidFill>
                <a:latin typeface="Source Sans 3" pitchFamily="34" charset="0"/>
                <a:ea typeface="Source Sans 3" pitchFamily="34" charset="-122"/>
                <a:cs typeface="Source Sans 3" pitchFamily="34" charset="-120"/>
              </a:rPr>
              <a:t>login</a:t>
            </a:r>
          </a:p>
          <a:p>
            <a:pPr marL="285750" indent="-285750">
              <a:buFont typeface="Arial" panose="020B0604020202020204" pitchFamily="34" charset="0"/>
              <a:buChar char="•"/>
            </a:pPr>
            <a:r>
              <a:rPr lang="en-US" dirty="0">
                <a:solidFill>
                  <a:srgbClr val="272525"/>
                </a:solidFill>
                <a:latin typeface="Source Sans 3" pitchFamily="34" charset="0"/>
                <a:ea typeface="Source Sans 3" pitchFamily="34" charset="-122"/>
                <a:cs typeface="Source Sans 3" pitchFamily="34" charset="-120"/>
              </a:rPr>
              <a:t>Profile management</a:t>
            </a:r>
            <a:endParaRPr lang="en-US" dirty="0"/>
          </a:p>
          <a:p>
            <a:r>
              <a:rPr lang="en-US" dirty="0" smtClean="0">
                <a:solidFill>
                  <a:srgbClr val="272525"/>
                </a:solidFill>
                <a:latin typeface="Source Sans 3" pitchFamily="34" charset="0"/>
                <a:ea typeface="Source Sans 3" pitchFamily="34" charset="-122"/>
                <a:cs typeface="Source Sans 3" pitchFamily="34" charset="-120"/>
              </a:rPr>
              <a:t> </a:t>
            </a:r>
            <a:endParaRPr lang="en-US" dirty="0"/>
          </a:p>
        </p:txBody>
      </p:sp>
      <p:sp>
        <p:nvSpPr>
          <p:cNvPr id="21" name="TextBox 20"/>
          <p:cNvSpPr txBox="1"/>
          <p:nvPr/>
        </p:nvSpPr>
        <p:spPr>
          <a:xfrm>
            <a:off x="7484442" y="4966169"/>
            <a:ext cx="3783568" cy="1741502"/>
          </a:xfrm>
          <a:prstGeom prst="rect">
            <a:avLst/>
          </a:prstGeom>
          <a:noFill/>
        </p:spPr>
        <p:txBody>
          <a:bodyPr wrap="square" rtlCol="0">
            <a:spAutoFit/>
          </a:bodyPr>
          <a:lstStyle/>
          <a:p>
            <a:pPr>
              <a:lnSpc>
                <a:spcPts val="2900"/>
              </a:lnSpc>
            </a:pPr>
            <a:r>
              <a:rPr lang="en-US" sz="2800" dirty="0">
                <a:solidFill>
                  <a:srgbClr val="D73AD7"/>
                </a:solidFill>
                <a:latin typeface="Source Serif 4 Semi Bold" pitchFamily="34" charset="0"/>
                <a:ea typeface="Source Serif 4 Semi Bold" pitchFamily="34" charset="-122"/>
                <a:cs typeface="Source Serif 4 Semi Bold" pitchFamily="34" charset="-120"/>
              </a:rPr>
              <a:t>Order Management</a:t>
            </a:r>
            <a:endParaRPr lang="en-US" sz="2800" dirty="0"/>
          </a:p>
          <a:p>
            <a:endParaRPr lang="en-US" dirty="0">
              <a:solidFill>
                <a:srgbClr val="D73AD7"/>
              </a:solidFill>
              <a:latin typeface="Source Serif 4 Semi Bold" pitchFamily="34" charset="0"/>
              <a:ea typeface="Source Serif 4 Semi Bold" pitchFamily="34" charset="-122"/>
            </a:endParaRPr>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Cart &amp; order history</a:t>
            </a:r>
            <a:endParaRPr lang="en-US" dirty="0"/>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Order </a:t>
            </a:r>
            <a:r>
              <a:rPr lang="en-US" dirty="0" smtClean="0">
                <a:solidFill>
                  <a:srgbClr val="272525"/>
                </a:solidFill>
                <a:latin typeface="Source Sans 3" pitchFamily="34" charset="0"/>
                <a:ea typeface="Source Sans 3" pitchFamily="34" charset="-122"/>
                <a:cs typeface="Source Sans 3" pitchFamily="34" charset="-120"/>
              </a:rPr>
              <a:t>tracking</a:t>
            </a:r>
          </a:p>
          <a:p>
            <a:pPr marL="342900" indent="-342900">
              <a:lnSpc>
                <a:spcPts val="2600"/>
              </a:lnSpc>
              <a:buSzPct val="100000"/>
              <a:buFontTx/>
              <a:buChar char="•"/>
            </a:pPr>
            <a:r>
              <a:rPr lang="en-US" dirty="0">
                <a:solidFill>
                  <a:srgbClr val="272525"/>
                </a:solidFill>
                <a:latin typeface="Source Sans 3" pitchFamily="34" charset="0"/>
                <a:ea typeface="Source Sans 3" pitchFamily="34" charset="-122"/>
                <a:cs typeface="Source Sans 3" pitchFamily="34" charset="-120"/>
              </a:rPr>
              <a:t>Payment integration(COD</a:t>
            </a:r>
            <a:r>
              <a:rPr lang="en-US" dirty="0" smtClean="0">
                <a:solidFill>
                  <a:srgbClr val="272525"/>
                </a:solidFill>
                <a:latin typeface="Source Sans 3" pitchFamily="34" charset="0"/>
                <a:ea typeface="Source Sans 3" pitchFamily="34" charset="-122"/>
                <a:cs typeface="Source Sans 3" pitchFamily="34" charset="-120"/>
              </a:rPr>
              <a:t>)</a:t>
            </a:r>
            <a:endParaRPr lang="en-US" dirty="0"/>
          </a:p>
        </p:txBody>
      </p:sp>
      <p:sp>
        <p:nvSpPr>
          <p:cNvPr id="23" name="TextBox 22"/>
          <p:cNvSpPr txBox="1"/>
          <p:nvPr/>
        </p:nvSpPr>
        <p:spPr>
          <a:xfrm>
            <a:off x="837724" y="4966169"/>
            <a:ext cx="3783568" cy="1741502"/>
          </a:xfrm>
          <a:prstGeom prst="rect">
            <a:avLst/>
          </a:prstGeom>
          <a:noFill/>
        </p:spPr>
        <p:txBody>
          <a:bodyPr wrap="square" rtlCol="0">
            <a:spAutoFit/>
          </a:bodyPr>
          <a:lstStyle/>
          <a:p>
            <a:pPr>
              <a:lnSpc>
                <a:spcPts val="2900"/>
              </a:lnSpc>
            </a:pPr>
            <a:r>
              <a:rPr lang="en-US" sz="2800" dirty="0">
                <a:solidFill>
                  <a:srgbClr val="D73AD7"/>
                </a:solidFill>
                <a:latin typeface="Source Serif 4 Semi Bold" pitchFamily="34" charset="0"/>
                <a:ea typeface="Source Serif 4 Semi Bold" pitchFamily="34" charset="-122"/>
                <a:cs typeface="Source Serif 4 Semi Bold" pitchFamily="34" charset="-120"/>
              </a:rPr>
              <a:t>Food Discovery</a:t>
            </a:r>
            <a:endParaRPr lang="en-US" sz="2800" dirty="0"/>
          </a:p>
          <a:p>
            <a:endParaRPr lang="en-US" dirty="0">
              <a:solidFill>
                <a:srgbClr val="D73AD7"/>
              </a:solidFill>
              <a:latin typeface="Source Serif 4 Semi Bold" pitchFamily="34" charset="0"/>
              <a:ea typeface="Source Serif 4 Semi Bold" pitchFamily="34" charset="-122"/>
            </a:endParaRPr>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Category-based browsing</a:t>
            </a:r>
            <a:endParaRPr lang="en-US" dirty="0"/>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Search </a:t>
            </a:r>
            <a:r>
              <a:rPr lang="en-US" dirty="0" smtClean="0">
                <a:solidFill>
                  <a:srgbClr val="272525"/>
                </a:solidFill>
                <a:latin typeface="Source Sans 3" pitchFamily="34" charset="0"/>
                <a:ea typeface="Source Sans 3" pitchFamily="34" charset="-122"/>
                <a:cs typeface="Source Sans 3" pitchFamily="34" charset="-120"/>
              </a:rPr>
              <a:t>functionality</a:t>
            </a:r>
          </a:p>
          <a:p>
            <a:pPr marL="342900" indent="-342900">
              <a:lnSpc>
                <a:spcPts val="2600"/>
              </a:lnSpc>
              <a:buSzPct val="100000"/>
              <a:buFontTx/>
              <a:buChar char="•"/>
            </a:pPr>
            <a:r>
              <a:rPr lang="en-US" dirty="0">
                <a:solidFill>
                  <a:srgbClr val="272525"/>
                </a:solidFill>
                <a:latin typeface="Source Sans 3" pitchFamily="34" charset="0"/>
                <a:ea typeface="Source Sans 3" pitchFamily="34" charset="-122"/>
                <a:cs typeface="Source Sans 3" pitchFamily="34" charset="-120"/>
              </a:rPr>
              <a:t>Popular items &amp; special </a:t>
            </a:r>
            <a:r>
              <a:rPr lang="en-US" dirty="0" smtClean="0">
                <a:solidFill>
                  <a:srgbClr val="272525"/>
                </a:solidFill>
                <a:latin typeface="Source Sans 3" pitchFamily="34" charset="0"/>
                <a:ea typeface="Source Sans 3" pitchFamily="34" charset="-122"/>
                <a:cs typeface="Source Sans 3" pitchFamily="34" charset="-120"/>
              </a:rPr>
              <a:t>offers</a:t>
            </a:r>
            <a:endParaRPr lang="en-US" dirty="0"/>
          </a:p>
        </p:txBody>
      </p:sp>
      <p:sp>
        <p:nvSpPr>
          <p:cNvPr id="24" name="TextBox 23"/>
          <p:cNvSpPr txBox="1"/>
          <p:nvPr/>
        </p:nvSpPr>
        <p:spPr>
          <a:xfrm>
            <a:off x="7484442" y="3016634"/>
            <a:ext cx="3783568" cy="1408078"/>
          </a:xfrm>
          <a:prstGeom prst="rect">
            <a:avLst/>
          </a:prstGeom>
          <a:noFill/>
        </p:spPr>
        <p:txBody>
          <a:bodyPr wrap="square" rtlCol="0">
            <a:spAutoFit/>
          </a:bodyPr>
          <a:lstStyle/>
          <a:p>
            <a:pPr>
              <a:lnSpc>
                <a:spcPts val="2900"/>
              </a:lnSpc>
            </a:pPr>
            <a:r>
              <a:rPr lang="en-US" sz="2800" dirty="0">
                <a:solidFill>
                  <a:srgbClr val="D73AD7"/>
                </a:solidFill>
                <a:latin typeface="Source Serif 4 Semi Bold" pitchFamily="34" charset="0"/>
                <a:ea typeface="Source Serif 4 Semi Bold" pitchFamily="34" charset="-122"/>
                <a:cs typeface="Source Serif 4 Semi Bold" pitchFamily="34" charset="-120"/>
              </a:rPr>
              <a:t>Real-time Features</a:t>
            </a:r>
            <a:endParaRPr lang="en-US" sz="2800" dirty="0"/>
          </a:p>
          <a:p>
            <a:endParaRPr lang="en-US" dirty="0">
              <a:solidFill>
                <a:srgbClr val="D73AD7"/>
              </a:solidFill>
              <a:latin typeface="Source Serif 4 Semi Bold" pitchFamily="34" charset="0"/>
              <a:ea typeface="Source Serif 4 Semi Bold" pitchFamily="34" charset="-122"/>
            </a:endParaRPr>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Live delivery tracking</a:t>
            </a:r>
            <a:endParaRPr lang="en-US" dirty="0"/>
          </a:p>
          <a:p>
            <a:pPr marL="342900" indent="-342900">
              <a:lnSpc>
                <a:spcPts val="2600"/>
              </a:lnSpc>
              <a:buSzPct val="100000"/>
              <a:buChar char="•"/>
            </a:pPr>
            <a:r>
              <a:rPr lang="en-US" dirty="0">
                <a:solidFill>
                  <a:srgbClr val="272525"/>
                </a:solidFill>
                <a:latin typeface="Source Sans 3" pitchFamily="34" charset="0"/>
                <a:ea typeface="Source Sans 3" pitchFamily="34" charset="-122"/>
                <a:cs typeface="Source Sans 3" pitchFamily="34" charset="-120"/>
              </a:rPr>
              <a:t>Push </a:t>
            </a:r>
            <a:r>
              <a:rPr lang="en-US" dirty="0" smtClean="0">
                <a:solidFill>
                  <a:srgbClr val="272525"/>
                </a:solidFill>
                <a:latin typeface="Source Sans 3" pitchFamily="34" charset="0"/>
                <a:ea typeface="Source Sans 3" pitchFamily="34" charset="-122"/>
                <a:cs typeface="Source Sans 3" pitchFamily="34" charset="-120"/>
              </a:rPr>
              <a:t>notifications</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circle(in)">
                                      <p:cBhvr>
                                        <p:cTn id="30" dur="2000"/>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9" grpId="0"/>
      <p:bldP spid="21"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679377"/>
            <a:ext cx="6271855" cy="615910"/>
          </a:xfrm>
          <a:prstGeom prst="rect">
            <a:avLst/>
          </a:prstGeom>
          <a:noFill/>
          <a:ln/>
        </p:spPr>
        <p:txBody>
          <a:bodyPr wrap="none" lIns="0" tIns="0" rIns="0" bIns="0" rtlCol="0" anchor="t"/>
          <a:lstStyle/>
          <a:p>
            <a:pPr marL="0" indent="0" algn="l">
              <a:lnSpc>
                <a:spcPts val="4850"/>
              </a:lnSpc>
              <a:buNone/>
            </a:pPr>
            <a:r>
              <a:rPr lang="en-US" sz="4000" dirty="0">
                <a:solidFill>
                  <a:srgbClr val="D73AD7"/>
                </a:solidFill>
                <a:latin typeface="Source Serif 4 Semi Bold" pitchFamily="34" charset="0"/>
                <a:ea typeface="Source Serif 4 Semi Bold" pitchFamily="34" charset="-122"/>
                <a:cs typeface="Source Serif 4 Semi Bold" pitchFamily="34" charset="-120"/>
              </a:rPr>
              <a:t>Tools &amp; Technologies Used</a:t>
            </a:r>
            <a:endParaRPr lang="en-US" sz="4000" dirty="0"/>
          </a:p>
        </p:txBody>
      </p:sp>
      <p:sp>
        <p:nvSpPr>
          <p:cNvPr id="3" name="Text 1"/>
          <p:cNvSpPr/>
          <p:nvPr/>
        </p:nvSpPr>
        <p:spPr>
          <a:xfrm>
            <a:off x="837724" y="2714149"/>
            <a:ext cx="12954952" cy="335042"/>
          </a:xfrm>
          <a:prstGeom prst="rect">
            <a:avLst/>
          </a:prstGeom>
          <a:noFill/>
          <a:ln/>
        </p:spPr>
        <p:txBody>
          <a:bodyPr wrap="none" lIns="0" tIns="0" rIns="0" bIns="0" rtlCol="0" anchor="t"/>
          <a:lstStyle/>
          <a:p>
            <a:pPr marL="0" indent="0" algn="l">
              <a:lnSpc>
                <a:spcPts val="2600"/>
              </a:lnSpc>
              <a:buNone/>
            </a:pPr>
            <a:r>
              <a:rPr lang="en-US" dirty="0">
                <a:solidFill>
                  <a:srgbClr val="272525"/>
                </a:solidFill>
                <a:latin typeface="Source Sans 3" pitchFamily="34" charset="0"/>
                <a:ea typeface="Source Sans 3" pitchFamily="34" charset="-122"/>
                <a:cs typeface="Source Sans 3" pitchFamily="34" charset="-120"/>
              </a:rPr>
              <a:t>The FastFood application leverages a robust stack of modern technologies to deliver its seamless user experience and real-time functionalities.</a:t>
            </a:r>
            <a:endParaRPr lang="en-US" dirty="0"/>
          </a:p>
        </p:txBody>
      </p:sp>
      <p:sp>
        <p:nvSpPr>
          <p:cNvPr id="4" name="Shape 2"/>
          <p:cNvSpPr/>
          <p:nvPr/>
        </p:nvSpPr>
        <p:spPr>
          <a:xfrm>
            <a:off x="837724" y="3284815"/>
            <a:ext cx="4178618" cy="3265289"/>
          </a:xfrm>
          <a:prstGeom prst="roundRect">
            <a:avLst>
              <a:gd name="adj" fmla="val 2694"/>
            </a:avLst>
          </a:prstGeom>
          <a:solidFill>
            <a:srgbClr val="F4D4F7"/>
          </a:solidFill>
          <a:ln w="7620">
            <a:solidFill>
              <a:srgbClr val="DABADD"/>
            </a:solidFill>
            <a:prstDash val="solid"/>
          </a:ln>
        </p:spPr>
      </p:sp>
      <p:pic>
        <p:nvPicPr>
          <p:cNvPr id="5" name="Image 0" descr="preencoded.png"/>
          <p:cNvPicPr>
            <a:picLocks noChangeAspect="1"/>
          </p:cNvPicPr>
          <p:nvPr/>
        </p:nvPicPr>
        <p:blipFill>
          <a:blip r:embed="rId3"/>
          <a:stretch>
            <a:fillRect/>
          </a:stretch>
        </p:blipFill>
        <p:spPr>
          <a:xfrm>
            <a:off x="1054775" y="3501866"/>
            <a:ext cx="628293" cy="628293"/>
          </a:xfrm>
          <a:prstGeom prst="rect">
            <a:avLst/>
          </a:prstGeom>
        </p:spPr>
      </p:pic>
      <p:pic>
        <p:nvPicPr>
          <p:cNvPr id="6" name="Image 1" descr="preencoded.png"/>
          <p:cNvPicPr>
            <a:picLocks noChangeAspect="1"/>
          </p:cNvPicPr>
          <p:nvPr/>
        </p:nvPicPr>
        <p:blipFill>
          <a:blip r:embed="rId4"/>
          <a:stretch>
            <a:fillRect/>
          </a:stretch>
        </p:blipFill>
        <p:spPr>
          <a:xfrm>
            <a:off x="1227534" y="3639264"/>
            <a:ext cx="282654" cy="353378"/>
          </a:xfrm>
          <a:prstGeom prst="rect">
            <a:avLst/>
          </a:prstGeom>
        </p:spPr>
      </p:pic>
      <p:sp>
        <p:nvSpPr>
          <p:cNvPr id="7" name="Text 3"/>
          <p:cNvSpPr/>
          <p:nvPr/>
        </p:nvSpPr>
        <p:spPr>
          <a:xfrm>
            <a:off x="1054775" y="4339590"/>
            <a:ext cx="2726531"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Frontend Technologies</a:t>
            </a:r>
            <a:endParaRPr lang="en-US" sz="1900" dirty="0"/>
          </a:p>
        </p:txBody>
      </p:sp>
      <p:sp>
        <p:nvSpPr>
          <p:cNvPr id="8" name="Text 4"/>
          <p:cNvSpPr/>
          <p:nvPr/>
        </p:nvSpPr>
        <p:spPr>
          <a:xfrm>
            <a:off x="1054775" y="4773216"/>
            <a:ext cx="3744516"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React Native</a:t>
            </a:r>
            <a:endParaRPr lang="en-US" sz="1600" dirty="0"/>
          </a:p>
        </p:txBody>
      </p:sp>
      <p:sp>
        <p:nvSpPr>
          <p:cNvPr id="9" name="Text 5"/>
          <p:cNvSpPr/>
          <p:nvPr/>
        </p:nvSpPr>
        <p:spPr>
          <a:xfrm>
            <a:off x="1054775" y="5181481"/>
            <a:ext cx="3744516"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React Navigation</a:t>
            </a:r>
            <a:endParaRPr lang="en-US" sz="1600" dirty="0"/>
          </a:p>
        </p:txBody>
      </p:sp>
      <p:sp>
        <p:nvSpPr>
          <p:cNvPr id="10" name="Text 6"/>
          <p:cNvSpPr/>
          <p:nvPr/>
        </p:nvSpPr>
        <p:spPr>
          <a:xfrm>
            <a:off x="1054775" y="5589746"/>
            <a:ext cx="3744516"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React Native Maps</a:t>
            </a:r>
            <a:endParaRPr lang="en-US" sz="1600" dirty="0"/>
          </a:p>
        </p:txBody>
      </p:sp>
      <p:sp>
        <p:nvSpPr>
          <p:cNvPr id="11" name="Shape 7"/>
          <p:cNvSpPr/>
          <p:nvPr/>
        </p:nvSpPr>
        <p:spPr>
          <a:xfrm>
            <a:off x="5225772" y="3284815"/>
            <a:ext cx="4178737" cy="3265289"/>
          </a:xfrm>
          <a:prstGeom prst="roundRect">
            <a:avLst>
              <a:gd name="adj" fmla="val 2694"/>
            </a:avLst>
          </a:prstGeom>
          <a:solidFill>
            <a:srgbClr val="F4D4F7"/>
          </a:solidFill>
          <a:ln w="7620">
            <a:solidFill>
              <a:srgbClr val="DABADD"/>
            </a:solidFill>
            <a:prstDash val="solid"/>
          </a:ln>
        </p:spPr>
      </p:sp>
      <p:pic>
        <p:nvPicPr>
          <p:cNvPr id="12" name="Image 2" descr="preencoded.png"/>
          <p:cNvPicPr>
            <a:picLocks noChangeAspect="1"/>
          </p:cNvPicPr>
          <p:nvPr/>
        </p:nvPicPr>
        <p:blipFill>
          <a:blip r:embed="rId5"/>
          <a:stretch>
            <a:fillRect/>
          </a:stretch>
        </p:blipFill>
        <p:spPr>
          <a:xfrm>
            <a:off x="5442823" y="3501866"/>
            <a:ext cx="628293" cy="628293"/>
          </a:xfrm>
          <a:prstGeom prst="rect">
            <a:avLst/>
          </a:prstGeom>
        </p:spPr>
      </p:pic>
      <p:pic>
        <p:nvPicPr>
          <p:cNvPr id="13" name="Image 3" descr="preencoded.png"/>
          <p:cNvPicPr>
            <a:picLocks noChangeAspect="1"/>
          </p:cNvPicPr>
          <p:nvPr/>
        </p:nvPicPr>
        <p:blipFill>
          <a:blip r:embed="rId6"/>
          <a:stretch>
            <a:fillRect/>
          </a:stretch>
        </p:blipFill>
        <p:spPr>
          <a:xfrm>
            <a:off x="5615583" y="3639264"/>
            <a:ext cx="282654" cy="353378"/>
          </a:xfrm>
          <a:prstGeom prst="rect">
            <a:avLst/>
          </a:prstGeom>
        </p:spPr>
      </p:pic>
      <p:sp>
        <p:nvSpPr>
          <p:cNvPr id="14" name="Text 8"/>
          <p:cNvSpPr/>
          <p:nvPr/>
        </p:nvSpPr>
        <p:spPr>
          <a:xfrm>
            <a:off x="5442823" y="433959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Backend Services</a:t>
            </a:r>
            <a:endParaRPr lang="en-US" sz="1900" dirty="0"/>
          </a:p>
        </p:txBody>
      </p:sp>
      <p:sp>
        <p:nvSpPr>
          <p:cNvPr id="15" name="Text 9"/>
          <p:cNvSpPr/>
          <p:nvPr/>
        </p:nvSpPr>
        <p:spPr>
          <a:xfrm>
            <a:off x="5442823" y="4773216"/>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Firebase Realtime Database</a:t>
            </a:r>
            <a:endParaRPr lang="en-US" sz="1600" dirty="0"/>
          </a:p>
        </p:txBody>
      </p:sp>
      <p:sp>
        <p:nvSpPr>
          <p:cNvPr id="16" name="Text 10"/>
          <p:cNvSpPr/>
          <p:nvPr/>
        </p:nvSpPr>
        <p:spPr>
          <a:xfrm>
            <a:off x="5442823" y="5181481"/>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Firebase Cloud Messaging</a:t>
            </a:r>
            <a:endParaRPr lang="en-US" sz="1600" dirty="0"/>
          </a:p>
        </p:txBody>
      </p:sp>
      <p:sp>
        <p:nvSpPr>
          <p:cNvPr id="18" name="Shape 12"/>
          <p:cNvSpPr/>
          <p:nvPr/>
        </p:nvSpPr>
        <p:spPr>
          <a:xfrm>
            <a:off x="9613940" y="3284815"/>
            <a:ext cx="4178737" cy="3265289"/>
          </a:xfrm>
          <a:prstGeom prst="roundRect">
            <a:avLst>
              <a:gd name="adj" fmla="val 2694"/>
            </a:avLst>
          </a:prstGeom>
          <a:solidFill>
            <a:srgbClr val="F4D4F7"/>
          </a:solidFill>
          <a:ln w="7620">
            <a:solidFill>
              <a:srgbClr val="DABADD"/>
            </a:solidFill>
            <a:prstDash val="solid"/>
          </a:ln>
        </p:spPr>
      </p:sp>
      <p:pic>
        <p:nvPicPr>
          <p:cNvPr id="19" name="Image 4" descr="preencoded.png"/>
          <p:cNvPicPr>
            <a:picLocks noChangeAspect="1"/>
          </p:cNvPicPr>
          <p:nvPr/>
        </p:nvPicPr>
        <p:blipFill>
          <a:blip r:embed="rId7"/>
          <a:stretch>
            <a:fillRect/>
          </a:stretch>
        </p:blipFill>
        <p:spPr>
          <a:xfrm>
            <a:off x="9830991" y="3501866"/>
            <a:ext cx="628293" cy="628293"/>
          </a:xfrm>
          <a:prstGeom prst="rect">
            <a:avLst/>
          </a:prstGeom>
        </p:spPr>
      </p:pic>
      <p:pic>
        <p:nvPicPr>
          <p:cNvPr id="20" name="Image 5" descr="preencoded.png"/>
          <p:cNvPicPr>
            <a:picLocks noChangeAspect="1"/>
          </p:cNvPicPr>
          <p:nvPr/>
        </p:nvPicPr>
        <p:blipFill>
          <a:blip r:embed="rId8"/>
          <a:stretch>
            <a:fillRect/>
          </a:stretch>
        </p:blipFill>
        <p:spPr>
          <a:xfrm>
            <a:off x="10003750" y="3639264"/>
            <a:ext cx="282654" cy="353378"/>
          </a:xfrm>
          <a:prstGeom prst="rect">
            <a:avLst/>
          </a:prstGeom>
        </p:spPr>
      </p:pic>
      <p:sp>
        <p:nvSpPr>
          <p:cNvPr id="21" name="Text 13"/>
          <p:cNvSpPr/>
          <p:nvPr/>
        </p:nvSpPr>
        <p:spPr>
          <a:xfrm>
            <a:off x="9830991" y="433959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Development Tools</a:t>
            </a:r>
            <a:endParaRPr lang="en-US" sz="1900" dirty="0"/>
          </a:p>
        </p:txBody>
      </p:sp>
      <p:sp>
        <p:nvSpPr>
          <p:cNvPr id="22" name="Text 14"/>
          <p:cNvSpPr/>
          <p:nvPr/>
        </p:nvSpPr>
        <p:spPr>
          <a:xfrm>
            <a:off x="9830991" y="4773216"/>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Visual Studio Code</a:t>
            </a:r>
            <a:endParaRPr lang="en-US" sz="1600" dirty="0"/>
          </a:p>
        </p:txBody>
      </p:sp>
      <p:sp>
        <p:nvSpPr>
          <p:cNvPr id="23" name="Text 15"/>
          <p:cNvSpPr/>
          <p:nvPr/>
        </p:nvSpPr>
        <p:spPr>
          <a:xfrm>
            <a:off x="9830991" y="5181481"/>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Android Studio</a:t>
            </a:r>
            <a:endParaRPr lang="en-US" sz="1600" dirty="0"/>
          </a:p>
        </p:txBody>
      </p:sp>
      <p:sp>
        <p:nvSpPr>
          <p:cNvPr id="24" name="Text 16"/>
          <p:cNvSpPr/>
          <p:nvPr/>
        </p:nvSpPr>
        <p:spPr>
          <a:xfrm>
            <a:off x="9830991" y="5589746"/>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Git &amp; GitHub</a:t>
            </a:r>
            <a:endParaRPr lang="en-US" sz="1600" dirty="0"/>
          </a:p>
        </p:txBody>
      </p:sp>
      <p:sp>
        <p:nvSpPr>
          <p:cNvPr id="25" name="Text 17"/>
          <p:cNvSpPr/>
          <p:nvPr/>
        </p:nvSpPr>
        <p:spPr>
          <a:xfrm>
            <a:off x="9830991" y="5998012"/>
            <a:ext cx="3744635"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Source Sans 3" pitchFamily="34" charset="0"/>
                <a:ea typeface="Source Sans 3" pitchFamily="34" charset="-122"/>
                <a:cs typeface="Source Sans 3" pitchFamily="34" charset="-120"/>
              </a:rPr>
              <a:t>Postman</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812959" y="558879"/>
            <a:ext cx="7518083" cy="1195626"/>
          </a:xfrm>
          <a:prstGeom prst="rect">
            <a:avLst/>
          </a:prstGeom>
          <a:noFill/>
          <a:ln/>
        </p:spPr>
        <p:txBody>
          <a:bodyPr wrap="square" lIns="0" tIns="0" rIns="0" bIns="0" rtlCol="0" anchor="t"/>
          <a:lstStyle/>
          <a:p>
            <a:pPr marL="0" indent="0" algn="l">
              <a:lnSpc>
                <a:spcPts val="470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Welcome Screens</a:t>
            </a:r>
            <a:endParaRPr lang="en-US" sz="4000" dirty="0"/>
          </a:p>
        </p:txBody>
      </p:sp>
      <p:sp>
        <p:nvSpPr>
          <p:cNvPr id="4" name="Text 1"/>
          <p:cNvSpPr/>
          <p:nvPr/>
        </p:nvSpPr>
        <p:spPr>
          <a:xfrm>
            <a:off x="812955" y="1473104"/>
            <a:ext cx="7518083" cy="1111830"/>
          </a:xfrm>
          <a:prstGeom prst="rect">
            <a:avLst/>
          </a:prstGeom>
          <a:noFill/>
          <a:ln/>
        </p:spPr>
        <p:txBody>
          <a:bodyPr wrap="square" lIns="0" tIns="0" rIns="0" bIns="0" rtlCol="0" anchor="t"/>
          <a:lstStyle/>
          <a:p>
            <a:pPr>
              <a:lnSpc>
                <a:spcPts val="2550"/>
              </a:lnSpc>
            </a:pPr>
            <a:r>
              <a:rPr lang="en-US" sz="2000" dirty="0" smtClean="0">
                <a:latin typeface="Calibri (Body)"/>
              </a:rPr>
              <a:t>The app opens with a visually engaging welcome screen that features vibrant branding, enticing food imagery, and a clear call-to-action, instantly capturing user attention and setting a friendly tone for the experience.</a:t>
            </a:r>
            <a:endParaRPr lang="en-US" sz="2000" dirty="0">
              <a:latin typeface="Calibri (Body)"/>
            </a:endParaRPr>
          </a:p>
        </p:txBody>
      </p:sp>
      <p:sp>
        <p:nvSpPr>
          <p:cNvPr id="5" name="Text 2"/>
          <p:cNvSpPr/>
          <p:nvPr/>
        </p:nvSpPr>
        <p:spPr>
          <a:xfrm>
            <a:off x="812959" y="3014424"/>
            <a:ext cx="2869287" cy="358616"/>
          </a:xfrm>
          <a:prstGeom prst="rect">
            <a:avLst/>
          </a:prstGeom>
          <a:noFill/>
          <a:ln/>
        </p:spPr>
        <p:txBody>
          <a:bodyPr wrap="none" lIns="0" tIns="0" rIns="0" bIns="0" rtlCol="0" anchor="t"/>
          <a:lstStyle/>
          <a:p>
            <a:pPr marL="0" indent="0" algn="l">
              <a:lnSpc>
                <a:spcPts val="2800"/>
              </a:lnSpc>
              <a:buNone/>
            </a:pPr>
            <a:r>
              <a:rPr lang="en-US" sz="2250" dirty="0">
                <a:solidFill>
                  <a:srgbClr val="D73AD7"/>
                </a:solidFill>
                <a:latin typeface="Source Serif 4 Semi Bold" pitchFamily="34" charset="0"/>
                <a:ea typeface="Source Serif 4 Semi Bold" pitchFamily="34" charset="-122"/>
                <a:cs typeface="Source Serif 4 Semi Bold" pitchFamily="34" charset="-120"/>
              </a:rPr>
              <a:t>Welcome Screen</a:t>
            </a:r>
            <a:endParaRPr lang="en-US" sz="2250" dirty="0"/>
          </a:p>
        </p:txBody>
      </p:sp>
      <p:pic>
        <p:nvPicPr>
          <p:cNvPr id="2050" name="Picture 2" descr="C:\Users\HP\Downloads\1-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423" y="141092"/>
            <a:ext cx="4572000" cy="8493702"/>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3"/>
          <p:cNvSpPr/>
          <p:nvPr/>
        </p:nvSpPr>
        <p:spPr>
          <a:xfrm>
            <a:off x="906475" y="3875268"/>
            <a:ext cx="7518083" cy="3251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Calibri (Body)"/>
                <a:ea typeface="Source Sans 3" pitchFamily="34" charset="-122"/>
                <a:cs typeface="Source Sans 3" pitchFamily="34" charset="-120"/>
              </a:rPr>
              <a:t>Prominent "Fast Food" branding with stylish fonts</a:t>
            </a:r>
            <a:r>
              <a:rPr lang="en-US" sz="1600" dirty="0" smtClean="0">
                <a:solidFill>
                  <a:srgbClr val="272525"/>
                </a:solidFill>
                <a:latin typeface="Calibri (Body)"/>
                <a:ea typeface="Source Sans 3" pitchFamily="34" charset="-122"/>
                <a:cs typeface="Source Sans 3" pitchFamily="34" charset="-120"/>
              </a:rPr>
              <a:t>.</a:t>
            </a:r>
          </a:p>
          <a:p>
            <a:pPr marL="342900" indent="-342900" algn="l">
              <a:lnSpc>
                <a:spcPts val="2550"/>
              </a:lnSpc>
              <a:buSzPct val="100000"/>
              <a:buChar char="•"/>
            </a:pPr>
            <a:endParaRPr lang="en-US" sz="1600" dirty="0" smtClean="0">
              <a:solidFill>
                <a:srgbClr val="272525"/>
              </a:solidFill>
              <a:latin typeface="Calibri (Body)"/>
              <a:ea typeface="Source Sans 3" pitchFamily="34" charset="-122"/>
              <a:cs typeface="Source Sans 3" pitchFamily="34" charset="-120"/>
            </a:endParaRPr>
          </a:p>
          <a:p>
            <a:pPr marL="342900" indent="-342900">
              <a:lnSpc>
                <a:spcPts val="2550"/>
              </a:lnSpc>
              <a:buSzPct val="100000"/>
              <a:buFontTx/>
              <a:buChar char="•"/>
            </a:pPr>
            <a:r>
              <a:rPr lang="en-US" sz="1600" dirty="0">
                <a:solidFill>
                  <a:srgbClr val="272525"/>
                </a:solidFill>
                <a:latin typeface="Calibri (Body)"/>
                <a:ea typeface="Source Sans 3" pitchFamily="34" charset="-122"/>
                <a:cs typeface="Source Sans 3" pitchFamily="34" charset="-120"/>
              </a:rPr>
              <a:t>Social media login options (Google, Facebook, Apple ID).</a:t>
            </a:r>
            <a:endParaRPr lang="en-US" sz="1600" dirty="0">
              <a:latin typeface="Calibri (Body)"/>
            </a:endParaRPr>
          </a:p>
          <a:p>
            <a:pPr marL="342900" indent="-342900" algn="l">
              <a:lnSpc>
                <a:spcPts val="2550"/>
              </a:lnSpc>
              <a:buSzPct val="100000"/>
              <a:buChar char="•"/>
            </a:pPr>
            <a:endParaRPr lang="en-US" sz="1600" dirty="0" smtClean="0">
              <a:solidFill>
                <a:srgbClr val="272525"/>
              </a:solidFill>
              <a:latin typeface="Calibri (Body)"/>
              <a:ea typeface="Source Sans 3" pitchFamily="34" charset="-122"/>
              <a:cs typeface="Source Sans 3" pitchFamily="34" charset="-120"/>
            </a:endParaRPr>
          </a:p>
          <a:p>
            <a:pPr marL="342900" indent="-342900">
              <a:lnSpc>
                <a:spcPts val="2550"/>
              </a:lnSpc>
              <a:buSzPct val="100000"/>
              <a:buFontTx/>
              <a:buChar char="•"/>
            </a:pPr>
            <a:r>
              <a:rPr lang="en-US" sz="1600" dirty="0">
                <a:solidFill>
                  <a:srgbClr val="272525"/>
                </a:solidFill>
                <a:latin typeface="Calibri (Body)"/>
                <a:ea typeface="Source Sans 3" pitchFamily="34" charset="-122"/>
                <a:cs typeface="Source Sans 3" pitchFamily="34" charset="-120"/>
              </a:rPr>
              <a:t>High-quality burger image symbolizing core service.</a:t>
            </a:r>
            <a:endParaRPr lang="en-US" sz="1600" dirty="0">
              <a:latin typeface="Calibri (Body)"/>
            </a:endParaRPr>
          </a:p>
          <a:p>
            <a:pPr marL="342900" indent="-342900" algn="l">
              <a:lnSpc>
                <a:spcPts val="2550"/>
              </a:lnSpc>
              <a:buSzPct val="100000"/>
              <a:buChar char="•"/>
            </a:pPr>
            <a:endParaRPr lang="en-US" sz="1600" dirty="0" smtClean="0">
              <a:solidFill>
                <a:srgbClr val="272525"/>
              </a:solidFill>
              <a:latin typeface="Calibri (Body)"/>
              <a:ea typeface="Source Sans 3" pitchFamily="34" charset="-122"/>
              <a:cs typeface="Source Sans 3" pitchFamily="34" charset="-120"/>
            </a:endParaRPr>
          </a:p>
          <a:p>
            <a:pPr marL="342900" indent="-342900">
              <a:lnSpc>
                <a:spcPts val="2550"/>
              </a:lnSpc>
              <a:buSzPct val="100000"/>
              <a:buFontTx/>
              <a:buChar char="•"/>
            </a:pPr>
            <a:r>
              <a:rPr lang="en-US" sz="1600" dirty="0">
                <a:solidFill>
                  <a:srgbClr val="272525"/>
                </a:solidFill>
                <a:latin typeface="Calibri (Body)"/>
                <a:ea typeface="Source Sans 3" pitchFamily="34" charset="-122"/>
                <a:cs typeface="Source Sans 3" pitchFamily="34" charset="-120"/>
              </a:rPr>
              <a:t>Central "Get Started" button for user guidance.</a:t>
            </a:r>
            <a:endParaRPr lang="en-US" sz="1600" dirty="0">
              <a:latin typeface="Calibri (Body)"/>
            </a:endParaRPr>
          </a:p>
          <a:p>
            <a:pPr marL="342900" indent="-342900" algn="l">
              <a:lnSpc>
                <a:spcPts val="2550"/>
              </a:lnSpc>
              <a:buSzPct val="100000"/>
              <a:buChar char="•"/>
            </a:pPr>
            <a:endParaRPr lang="en-US" sz="1600" dirty="0">
              <a:latin typeface="Calibri (Body)"/>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1668" y="1005863"/>
            <a:ext cx="6420050" cy="1284967"/>
          </a:xfrm>
          <a:prstGeom prst="rect">
            <a:avLst/>
          </a:prstGeom>
          <a:noFill/>
        </p:spPr>
        <p:txBody>
          <a:bodyPr wrap="square" rtlCol="0">
            <a:spAutoFit/>
          </a:bodyPr>
          <a:lstStyle/>
          <a:p>
            <a:r>
              <a:rPr lang="en-US" sz="4000" dirty="0" smtClean="0">
                <a:solidFill>
                  <a:srgbClr val="D73AD7"/>
                </a:solidFill>
                <a:latin typeface="Source Serif 4 Semi Bold" pitchFamily="34" charset="0"/>
                <a:ea typeface="Source Serif 4 Semi Bold" pitchFamily="34" charset="-122"/>
                <a:cs typeface="Source Serif 4 Semi Bold" pitchFamily="34" charset="-120"/>
              </a:rPr>
              <a:t>Authentication Screens</a:t>
            </a:r>
            <a:endParaRPr lang="en-US" sz="4000" dirty="0" smtClean="0"/>
          </a:p>
          <a:p>
            <a:endParaRPr lang="en-IN" sz="375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63" y="3477862"/>
            <a:ext cx="3736975"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21668" y="1799969"/>
            <a:ext cx="6063916" cy="1631216"/>
          </a:xfrm>
          <a:prstGeom prst="rect">
            <a:avLst/>
          </a:prstGeom>
          <a:noFill/>
        </p:spPr>
        <p:txBody>
          <a:bodyPr wrap="square" rtlCol="0">
            <a:spAutoFit/>
          </a:bodyPr>
          <a:lstStyle/>
          <a:p>
            <a:r>
              <a:rPr lang="en-US" sz="2000" dirty="0" smtClean="0"/>
              <a:t>The sign-in and sign-up screens are designed with simplicity and security in mind, offering quick access through email, password, or social accounts, along with an intuitive layout that ensures a smooth onboarding process for all users.</a:t>
            </a:r>
            <a:endParaRPr lang="en-IN" sz="2000" dirty="0"/>
          </a:p>
        </p:txBody>
      </p:sp>
      <p:pic>
        <p:nvPicPr>
          <p:cNvPr id="3079" name="Picture 7" descr="C:\Users\HP\Downloads\2-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77" y="111529"/>
            <a:ext cx="4572000" cy="849370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70962" y="4081112"/>
            <a:ext cx="7404942" cy="14932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err="1">
                <a:solidFill>
                  <a:srgbClr val="272525"/>
                </a:solidFill>
                <a:latin typeface="Calibri (Body)"/>
                <a:ea typeface="Source Sans 3" pitchFamily="34" charset="-122"/>
                <a:cs typeface="Source Sans 3" pitchFamily="34" charset="-120"/>
              </a:rPr>
              <a:t>Welcomming</a:t>
            </a:r>
            <a:r>
              <a:rPr lang="en-US" sz="1600" dirty="0">
                <a:solidFill>
                  <a:srgbClr val="272525"/>
                </a:solidFill>
                <a:latin typeface="Calibri (Body)"/>
                <a:ea typeface="Source Sans 3" pitchFamily="34" charset="-122"/>
                <a:cs typeface="Source Sans 3" pitchFamily="34" charset="-120"/>
              </a:rPr>
              <a:t> messages and clean navigation tabs</a:t>
            </a:r>
          </a:p>
          <a:p>
            <a:pPr marL="285750" indent="-285750">
              <a:lnSpc>
                <a:spcPct val="200000"/>
              </a:lnSpc>
              <a:buFont typeface="Arial" panose="020B0604020202020204" pitchFamily="34" charset="0"/>
              <a:buChar char="•"/>
            </a:pPr>
            <a:r>
              <a:rPr lang="en-US" sz="1600" dirty="0">
                <a:solidFill>
                  <a:srgbClr val="272525"/>
                </a:solidFill>
                <a:latin typeface="Calibri (Body)"/>
                <a:ea typeface="Source Sans 3" pitchFamily="34" charset="-122"/>
                <a:cs typeface="Source Sans 3" pitchFamily="34" charset="-120"/>
              </a:rPr>
              <a:t>Secure input fields with password visibility toggles</a:t>
            </a:r>
          </a:p>
          <a:p>
            <a:pPr marL="285750" indent="-285750">
              <a:lnSpc>
                <a:spcPct val="200000"/>
              </a:lnSpc>
              <a:buFont typeface="Arial" panose="020B0604020202020204" pitchFamily="34" charset="0"/>
              <a:buChar char="•"/>
            </a:pPr>
            <a:r>
              <a:rPr lang="en-US" sz="1600" dirty="0">
                <a:solidFill>
                  <a:srgbClr val="272525"/>
                </a:solidFill>
                <a:latin typeface="Calibri (Body)"/>
                <a:ea typeface="Source Sans 3" pitchFamily="34" charset="-122"/>
                <a:cs typeface="Source Sans 3" pitchFamily="34" charset="-120"/>
              </a:rPr>
              <a:t>Prominent “Sign In” and “Create Account” Buttons</a:t>
            </a:r>
            <a:endParaRPr lang="en-IN" sz="1600" dirty="0">
              <a:solidFill>
                <a:srgbClr val="272525"/>
              </a:solidFill>
              <a:latin typeface="Calibri (Body)"/>
              <a:ea typeface="Source Sans 3" pitchFamily="34" charset="-122"/>
              <a:cs typeface="Source Sans 3" pitchFamily="34" charset="-120"/>
            </a:endParaRPr>
          </a:p>
        </p:txBody>
      </p:sp>
    </p:spTree>
    <p:extLst>
      <p:ext uri="{BB962C8B-B14F-4D97-AF65-F5344CB8AC3E}">
        <p14:creationId xmlns:p14="http://schemas.microsoft.com/office/powerpoint/2010/main" val="259744497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wipe(down)">
                                      <p:cBhvr>
                                        <p:cTn id="7"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93345" y="756999"/>
            <a:ext cx="6838950"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Home</a:t>
            </a:r>
            <a:endParaRPr lang="en-US" sz="3850" dirty="0"/>
          </a:p>
        </p:txBody>
      </p:sp>
      <p:sp>
        <p:nvSpPr>
          <p:cNvPr id="4" name="Text 1"/>
          <p:cNvSpPr/>
          <p:nvPr/>
        </p:nvSpPr>
        <p:spPr>
          <a:xfrm>
            <a:off x="760722" y="1535241"/>
            <a:ext cx="7468553" cy="670084"/>
          </a:xfrm>
          <a:prstGeom prst="rect">
            <a:avLst/>
          </a:prstGeom>
          <a:noFill/>
          <a:ln/>
        </p:spPr>
        <p:txBody>
          <a:bodyPr wrap="square" lIns="0" tIns="0" rIns="0" bIns="0" rtlCol="0" anchor="t"/>
          <a:lstStyle/>
          <a:p>
            <a:r>
              <a:rPr lang="en-US" sz="2000" dirty="0" smtClean="0"/>
              <a:t>The home screen acts as the central hub for exploring food options, featuring personalized greetings, an efficient search bar, promotional banners, and easily navigable food categories to enhance the browsing experience.</a:t>
            </a:r>
            <a:endParaRPr lang="en-US" sz="2000" dirty="0"/>
          </a:p>
        </p:txBody>
      </p:sp>
      <p:sp>
        <p:nvSpPr>
          <p:cNvPr id="5" name="Text 2"/>
          <p:cNvSpPr/>
          <p:nvPr/>
        </p:nvSpPr>
        <p:spPr>
          <a:xfrm>
            <a:off x="761048" y="2844006"/>
            <a:ext cx="2957036" cy="369689"/>
          </a:xfrm>
          <a:prstGeom prst="rect">
            <a:avLst/>
          </a:prstGeom>
          <a:noFill/>
          <a:ln/>
        </p:spPr>
        <p:txBody>
          <a:bodyPr wrap="none" lIns="0" tIns="0" rIns="0" bIns="0" rtlCol="0" anchor="t"/>
          <a:lstStyle/>
          <a:p>
            <a:pPr marL="0" indent="0" algn="l">
              <a:lnSpc>
                <a:spcPts val="2900"/>
              </a:lnSpc>
              <a:buNone/>
            </a:pPr>
            <a:r>
              <a:rPr lang="en-US" sz="2300" dirty="0">
                <a:solidFill>
                  <a:srgbClr val="D73AD7"/>
                </a:solidFill>
                <a:latin typeface="Source Serif 4 Semi Bold" pitchFamily="34" charset="0"/>
                <a:ea typeface="Source Serif 4 Semi Bold" pitchFamily="34" charset="-122"/>
                <a:cs typeface="Source Serif 4 Semi Bold" pitchFamily="34" charset="-120"/>
              </a:rPr>
              <a:t>Home Screen</a:t>
            </a:r>
            <a:endParaRPr lang="en-US" sz="2300" dirty="0"/>
          </a:p>
        </p:txBody>
      </p:sp>
      <p:sp>
        <p:nvSpPr>
          <p:cNvPr id="6" name="Text 3"/>
          <p:cNvSpPr/>
          <p:nvPr/>
        </p:nvSpPr>
        <p:spPr>
          <a:xfrm>
            <a:off x="761048" y="3455086"/>
            <a:ext cx="7468227" cy="710511"/>
          </a:xfrm>
          <a:prstGeom prst="rect">
            <a:avLst/>
          </a:prstGeom>
          <a:noFill/>
          <a:ln/>
        </p:spPr>
        <p:txBody>
          <a:bodyPr wrap="none" lIns="0" tIns="0" rIns="0" bIns="0" rtlCol="0" anchor="t"/>
          <a:lstStyle/>
          <a:p>
            <a:pPr marL="342900" indent="-342900" algn="l">
              <a:lnSpc>
                <a:spcPct val="250000"/>
              </a:lnSpc>
              <a:buSzPct val="100000"/>
              <a:buChar char="•"/>
            </a:pPr>
            <a:r>
              <a:rPr lang="en-US" sz="1600" dirty="0">
                <a:solidFill>
                  <a:srgbClr val="272525"/>
                </a:solidFill>
                <a:latin typeface="Calibri (Body)"/>
                <a:ea typeface="Source Sans 3" pitchFamily="34" charset="-122"/>
                <a:cs typeface="Source Sans 3" pitchFamily="34" charset="-120"/>
              </a:rPr>
              <a:t>Personalized greeting with user name and location</a:t>
            </a:r>
            <a:r>
              <a:rPr lang="en-US" sz="1600" dirty="0" smtClean="0">
                <a:solidFill>
                  <a:srgbClr val="272525"/>
                </a:solidFill>
                <a:latin typeface="Calibri (Body)"/>
                <a:ea typeface="Source Sans 3" pitchFamily="34" charset="-122"/>
                <a:cs typeface="Source Sans 3" pitchFamily="34" charset="-120"/>
              </a:rPr>
              <a:t>.</a:t>
            </a:r>
          </a:p>
          <a:p>
            <a:pPr marL="342900" indent="-342900">
              <a:lnSpc>
                <a:spcPct val="250000"/>
              </a:lnSpc>
              <a:buSzPct val="100000"/>
              <a:buFontTx/>
              <a:buChar char="•"/>
            </a:pPr>
            <a:r>
              <a:rPr lang="en-US" sz="1600" dirty="0">
                <a:solidFill>
                  <a:srgbClr val="272525"/>
                </a:solidFill>
                <a:latin typeface="Calibri (Body)"/>
                <a:ea typeface="Source Sans 3" pitchFamily="34" charset="-122"/>
                <a:cs typeface="Source Sans 3" pitchFamily="34" charset="-120"/>
              </a:rPr>
              <a:t>Prominent search bar for food items</a:t>
            </a:r>
            <a:r>
              <a:rPr lang="en-US" sz="1600" dirty="0" smtClean="0">
                <a:solidFill>
                  <a:srgbClr val="272525"/>
                </a:solidFill>
                <a:latin typeface="Calibri (Body)"/>
                <a:ea typeface="Source Sans 3" pitchFamily="34" charset="-122"/>
                <a:cs typeface="Source Sans 3" pitchFamily="34" charset="-120"/>
              </a:rPr>
              <a:t>.</a:t>
            </a:r>
          </a:p>
          <a:p>
            <a:pPr marL="342900" indent="-342900">
              <a:lnSpc>
                <a:spcPct val="250000"/>
              </a:lnSpc>
              <a:buSzPct val="100000"/>
              <a:buFontTx/>
              <a:buChar char="•"/>
            </a:pPr>
            <a:r>
              <a:rPr lang="en-US" sz="1600" dirty="0">
                <a:solidFill>
                  <a:srgbClr val="272525"/>
                </a:solidFill>
                <a:latin typeface="Calibri (Body)"/>
                <a:ea typeface="Source Sans 3" pitchFamily="34" charset="-122"/>
                <a:cs typeface="Source Sans 3" pitchFamily="34" charset="-120"/>
              </a:rPr>
              <a:t>Rotating promotional banners for special offers</a:t>
            </a:r>
            <a:r>
              <a:rPr lang="en-US" sz="1600" dirty="0" smtClean="0">
                <a:solidFill>
                  <a:srgbClr val="272525"/>
                </a:solidFill>
                <a:latin typeface="Calibri (Body)"/>
                <a:ea typeface="Source Sans 3" pitchFamily="34" charset="-122"/>
                <a:cs typeface="Source Sans 3" pitchFamily="34" charset="-120"/>
              </a:rPr>
              <a:t>.</a:t>
            </a:r>
          </a:p>
          <a:p>
            <a:pPr marL="342900" indent="-342900">
              <a:lnSpc>
                <a:spcPct val="250000"/>
              </a:lnSpc>
              <a:buSzPct val="100000"/>
              <a:buFontTx/>
              <a:buChar char="•"/>
            </a:pPr>
            <a:r>
              <a:rPr lang="en-US" sz="1600" dirty="0">
                <a:solidFill>
                  <a:srgbClr val="272525"/>
                </a:solidFill>
                <a:latin typeface="Calibri (Body)"/>
                <a:ea typeface="Source Sans 3" pitchFamily="34" charset="-122"/>
                <a:cs typeface="Source Sans 3" pitchFamily="34" charset="-120"/>
              </a:rPr>
              <a:t>Horizontally scrollable food categories</a:t>
            </a:r>
            <a:r>
              <a:rPr lang="en-US" sz="1600" dirty="0" smtClean="0">
                <a:solidFill>
                  <a:srgbClr val="272525"/>
                </a:solidFill>
                <a:latin typeface="Calibri (Body)"/>
                <a:ea typeface="Source Sans 3" pitchFamily="34" charset="-122"/>
                <a:cs typeface="Source Sans 3" pitchFamily="34" charset="-120"/>
              </a:rPr>
              <a:t>.</a:t>
            </a:r>
          </a:p>
          <a:p>
            <a:pPr marL="342900" indent="-342900">
              <a:lnSpc>
                <a:spcPct val="250000"/>
              </a:lnSpc>
              <a:buSzPct val="100000"/>
              <a:buFontTx/>
              <a:buChar char="•"/>
            </a:pPr>
            <a:r>
              <a:rPr lang="en-US" sz="1600" dirty="0">
                <a:solidFill>
                  <a:srgbClr val="272525"/>
                </a:solidFill>
                <a:latin typeface="Calibri (Body)"/>
                <a:ea typeface="Source Sans 3" pitchFamily="34" charset="-122"/>
                <a:cs typeface="Source Sans 3" pitchFamily="34" charset="-120"/>
              </a:rPr>
              <a:t>Popular recipes section with trending items.</a:t>
            </a:r>
            <a:endParaRPr lang="en-US" sz="1600" dirty="0">
              <a:latin typeface="Calibri (Body)"/>
            </a:endParaRPr>
          </a:p>
          <a:p>
            <a:pPr marL="342900" indent="-342900">
              <a:lnSpc>
                <a:spcPct val="250000"/>
              </a:lnSpc>
              <a:buSzPct val="100000"/>
              <a:buFontTx/>
              <a:buChar char="•"/>
            </a:pPr>
            <a:endParaRPr lang="en-US" sz="1600" dirty="0">
              <a:latin typeface="Calibri (Body)"/>
            </a:endParaRPr>
          </a:p>
          <a:p>
            <a:pPr marL="342900" indent="-342900">
              <a:lnSpc>
                <a:spcPct val="250000"/>
              </a:lnSpc>
              <a:buSzPct val="100000"/>
              <a:buFontTx/>
              <a:buChar char="•"/>
            </a:pPr>
            <a:endParaRPr lang="en-US" sz="1600" dirty="0">
              <a:latin typeface="Calibri (Body)"/>
            </a:endParaRPr>
          </a:p>
          <a:p>
            <a:pPr marL="342900" indent="-342900">
              <a:lnSpc>
                <a:spcPct val="250000"/>
              </a:lnSpc>
              <a:buSzPct val="100000"/>
              <a:buFontTx/>
              <a:buChar char="•"/>
            </a:pPr>
            <a:endParaRPr lang="en-US" sz="1600" dirty="0">
              <a:latin typeface="Calibri (Body)"/>
            </a:endParaRPr>
          </a:p>
          <a:p>
            <a:pPr marL="342900" indent="-342900" algn="l">
              <a:lnSpc>
                <a:spcPct val="250000"/>
              </a:lnSpc>
              <a:buSzPct val="100000"/>
              <a:buChar char="•"/>
            </a:pPr>
            <a:endParaRPr lang="en-US" sz="1600" dirty="0">
              <a:latin typeface="Calibri (Body)"/>
            </a:endParaRPr>
          </a:p>
        </p:txBody>
      </p:sp>
      <p:pic>
        <p:nvPicPr>
          <p:cNvPr id="11" name="Picture 2" descr="C:\Users\HP\Downloads\WhatsApp Image 2025-08-15 at 18.45.18_e4beea48-Photo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036" y="-1040952"/>
            <a:ext cx="4572000" cy="10413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HP\Downloads\13-Photo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263" y="101600"/>
            <a:ext cx="4572000" cy="849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 0"/>
          <p:cNvSpPr/>
          <p:nvPr/>
        </p:nvSpPr>
        <p:spPr>
          <a:xfrm>
            <a:off x="5948738" y="766059"/>
            <a:ext cx="6838950" cy="615910"/>
          </a:xfrm>
          <a:prstGeom prst="rect">
            <a:avLst/>
          </a:prstGeom>
          <a:noFill/>
          <a:ln/>
        </p:spPr>
        <p:txBody>
          <a:bodyPr wrap="none" lIns="0" tIns="0" rIns="0" bIns="0" rtlCol="0" anchor="t"/>
          <a:lstStyle/>
          <a:p>
            <a:pPr marL="0" indent="0" algn="l">
              <a:lnSpc>
                <a:spcPts val="4850"/>
              </a:lnSpc>
              <a:buNone/>
            </a:pPr>
            <a:r>
              <a:rPr lang="en-US" sz="4000" dirty="0" smtClean="0">
                <a:solidFill>
                  <a:srgbClr val="D73AD7"/>
                </a:solidFill>
                <a:latin typeface="Source Serif 4 Semi Bold" pitchFamily="34" charset="0"/>
                <a:ea typeface="Source Serif 4 Semi Bold" pitchFamily="34" charset="-122"/>
                <a:cs typeface="Source Serif 4 Semi Bold" pitchFamily="34" charset="-120"/>
              </a:rPr>
              <a:t>Polular Recipes</a:t>
            </a:r>
            <a:endParaRPr lang="en-US" sz="4000" dirty="0"/>
          </a:p>
        </p:txBody>
      </p:sp>
      <p:sp>
        <p:nvSpPr>
          <p:cNvPr id="4" name="Text 1"/>
          <p:cNvSpPr/>
          <p:nvPr/>
        </p:nvSpPr>
        <p:spPr>
          <a:xfrm>
            <a:off x="5948738" y="1685099"/>
            <a:ext cx="7468553" cy="670084"/>
          </a:xfrm>
          <a:prstGeom prst="rect">
            <a:avLst/>
          </a:prstGeom>
          <a:noFill/>
          <a:ln/>
        </p:spPr>
        <p:txBody>
          <a:bodyPr wrap="square" lIns="0" tIns="0" rIns="0" bIns="0" rtlCol="0" anchor="t"/>
          <a:lstStyle/>
          <a:p>
            <a:pPr>
              <a:lnSpc>
                <a:spcPts val="2600"/>
              </a:lnSpc>
            </a:pPr>
            <a:r>
              <a:rPr lang="en-US" sz="2000" dirty="0" smtClean="0">
                <a:latin typeface="Calibri (Body)"/>
              </a:rPr>
              <a:t>The popular recipes screen showcases the most loved dishes in a grid layout, featuring images, descriptions, prices, and quick add-to-cart options for easy ordering.</a:t>
            </a:r>
            <a:endParaRPr lang="en-US" sz="2000" dirty="0">
              <a:latin typeface="Calibri (Body)"/>
            </a:endParaRPr>
          </a:p>
        </p:txBody>
      </p:sp>
      <p:sp>
        <p:nvSpPr>
          <p:cNvPr id="5" name="Rectangle 4"/>
          <p:cNvSpPr/>
          <p:nvPr/>
        </p:nvSpPr>
        <p:spPr>
          <a:xfrm>
            <a:off x="5967923" y="2899332"/>
            <a:ext cx="3400290" cy="723275"/>
          </a:xfrm>
          <a:prstGeom prst="rect">
            <a:avLst/>
          </a:prstGeom>
        </p:spPr>
        <p:txBody>
          <a:bodyPr wrap="none">
            <a:spAutoFit/>
          </a:bodyPr>
          <a:lstStyle/>
          <a:p>
            <a:r>
              <a:rPr lang="en-US" sz="2300" dirty="0" smtClean="0">
                <a:solidFill>
                  <a:srgbClr val="D73AD7"/>
                </a:solidFill>
                <a:latin typeface="Source Serif 4 Semi Bold" pitchFamily="34" charset="0"/>
                <a:ea typeface="Source Serif 4 Semi Bold" pitchFamily="34" charset="-122"/>
                <a:cs typeface="Source Serif 4 Semi Bold" pitchFamily="34" charset="-120"/>
              </a:rPr>
              <a:t>Polular Recipes Screen</a:t>
            </a:r>
            <a:endParaRPr lang="en-US" sz="2300" dirty="0" smtClean="0"/>
          </a:p>
          <a:p>
            <a:endParaRPr lang="en-IN" b="1" dirty="0"/>
          </a:p>
        </p:txBody>
      </p:sp>
      <p:sp>
        <p:nvSpPr>
          <p:cNvPr id="6" name="Text 3"/>
          <p:cNvSpPr/>
          <p:nvPr/>
        </p:nvSpPr>
        <p:spPr>
          <a:xfrm>
            <a:off x="6064241" y="3455085"/>
            <a:ext cx="7353050" cy="607325"/>
          </a:xfrm>
          <a:prstGeom prst="rect">
            <a:avLst/>
          </a:prstGeom>
          <a:noFill/>
          <a:ln/>
        </p:spPr>
        <p:txBody>
          <a:bodyPr wrap="none" lIns="0" tIns="0" rIns="0" bIns="0" rtlCol="0" anchor="t"/>
          <a:lstStyle/>
          <a:p>
            <a:pPr marL="285750" indent="-285750">
              <a:buFont typeface="Arial" panose="020B0604020202020204" pitchFamily="34" charset="0"/>
              <a:buChar char="•"/>
            </a:pPr>
            <a:r>
              <a:rPr lang="en-US" sz="1600" b="1" dirty="0" smtClean="0">
                <a:latin typeface="Calibri (Body)"/>
              </a:rPr>
              <a:t>Food Grid Layout</a:t>
            </a:r>
            <a:r>
              <a:rPr lang="en-US" sz="1600" dirty="0" smtClean="0">
                <a:latin typeface="Calibri (Body)"/>
              </a:rPr>
              <a:t> – Two-column grid displaying popular food items.</a:t>
            </a:r>
            <a:endParaRPr lang="en-US" sz="1600" dirty="0">
              <a:latin typeface="Calibri (Body)"/>
            </a:endParaRPr>
          </a:p>
        </p:txBody>
      </p:sp>
      <p:sp>
        <p:nvSpPr>
          <p:cNvPr id="7" name="Text 3"/>
          <p:cNvSpPr/>
          <p:nvPr/>
        </p:nvSpPr>
        <p:spPr>
          <a:xfrm>
            <a:off x="6064241" y="3967617"/>
            <a:ext cx="7468227" cy="1345527"/>
          </a:xfrm>
          <a:prstGeom prst="rect">
            <a:avLst/>
          </a:prstGeom>
          <a:noFill/>
          <a:ln/>
        </p:spPr>
        <p:txBody>
          <a:bodyPr wrap="none" lIns="0" tIns="0" rIns="0" bIns="0" rtlCol="0" anchor="t"/>
          <a:lstStyle/>
          <a:p>
            <a:pPr marL="285750" indent="-285750">
              <a:buFont typeface="Arial" panose="020B0604020202020204" pitchFamily="34" charset="0"/>
              <a:buChar char="•"/>
            </a:pPr>
            <a:r>
              <a:rPr lang="en-US" sz="1600" b="1" dirty="0" smtClean="0">
                <a:latin typeface="Calibri (Body)"/>
              </a:rPr>
              <a:t>Food Item Card</a:t>
            </a:r>
            <a:r>
              <a:rPr lang="en-US" sz="1600" dirty="0" smtClean="0">
                <a:latin typeface="Calibri (Body)"/>
              </a:rPr>
              <a:t> –</a:t>
            </a:r>
          </a:p>
          <a:p>
            <a:pPr>
              <a:lnSpc>
                <a:spcPct val="150000"/>
              </a:lnSpc>
            </a:pPr>
            <a:r>
              <a:rPr lang="en-US" sz="1600" b="1" dirty="0" smtClean="0">
                <a:latin typeface="Calibri (Body)"/>
              </a:rPr>
              <a:t>          Image</a:t>
            </a:r>
            <a:r>
              <a:rPr lang="en-US" sz="1600" dirty="0" smtClean="0">
                <a:latin typeface="Calibri (Body)"/>
              </a:rPr>
              <a:t> – High-quality food photo at the top.</a:t>
            </a:r>
          </a:p>
          <a:p>
            <a:pPr>
              <a:lnSpc>
                <a:spcPct val="150000"/>
              </a:lnSpc>
            </a:pPr>
            <a:r>
              <a:rPr lang="en-US" sz="1600" b="1" dirty="0" smtClean="0">
                <a:latin typeface="Calibri (Body)"/>
              </a:rPr>
              <a:t>          Name &amp; Description</a:t>
            </a:r>
            <a:r>
              <a:rPr lang="en-US" sz="1600" dirty="0" smtClean="0">
                <a:latin typeface="Calibri (Body)"/>
              </a:rPr>
              <a:t> – Dish name in bold with a short description.</a:t>
            </a:r>
          </a:p>
          <a:p>
            <a:pPr>
              <a:lnSpc>
                <a:spcPct val="150000"/>
              </a:lnSpc>
            </a:pPr>
            <a:r>
              <a:rPr lang="en-US" sz="1600" b="1" dirty="0" smtClean="0">
                <a:latin typeface="Calibri (Body)"/>
              </a:rPr>
              <a:t>          Icons</a:t>
            </a:r>
            <a:r>
              <a:rPr lang="en-US" sz="1600" dirty="0" smtClean="0">
                <a:latin typeface="Calibri (Body)"/>
              </a:rPr>
              <a:t> – Preparation time (clock icon) and popularity (flame icon).</a:t>
            </a:r>
          </a:p>
          <a:p>
            <a:pPr>
              <a:lnSpc>
                <a:spcPct val="150000"/>
              </a:lnSpc>
            </a:pPr>
            <a:r>
              <a:rPr lang="en-US" sz="1600" b="1" dirty="0" smtClean="0">
                <a:latin typeface="Calibri (Body)"/>
              </a:rPr>
              <a:t>          Price &amp; Add Button</a:t>
            </a:r>
            <a:r>
              <a:rPr lang="en-US" sz="1600" dirty="0" smtClean="0">
                <a:latin typeface="Calibri (Body)"/>
              </a:rPr>
              <a:t> – Price in ₹ and a purple “+ Add” button for adding items to the cart.</a:t>
            </a:r>
            <a:endParaRPr lang="en-US" sz="1600" dirty="0">
              <a:latin typeface="Calibri (Body)"/>
            </a:endParaRPr>
          </a:p>
        </p:txBody>
      </p:sp>
      <p:sp>
        <p:nvSpPr>
          <p:cNvPr id="8" name="Text 3"/>
          <p:cNvSpPr/>
          <p:nvPr/>
        </p:nvSpPr>
        <p:spPr>
          <a:xfrm>
            <a:off x="6064241" y="5978847"/>
            <a:ext cx="7468227" cy="335042"/>
          </a:xfrm>
          <a:prstGeom prst="rect">
            <a:avLst/>
          </a:prstGeom>
          <a:noFill/>
          <a:ln/>
        </p:spPr>
        <p:txBody>
          <a:bodyPr wrap="none" lIns="0" tIns="0" rIns="0" bIns="0" rtlCol="0" anchor="t"/>
          <a:lstStyle/>
          <a:p>
            <a:pPr marL="342900" indent="-342900">
              <a:lnSpc>
                <a:spcPts val="2600"/>
              </a:lnSpc>
              <a:buSzPct val="100000"/>
              <a:buChar char="•"/>
            </a:pPr>
            <a:r>
              <a:rPr lang="en-US" sz="1600" b="1" dirty="0" smtClean="0">
                <a:latin typeface="Calibri (Body)"/>
              </a:rPr>
              <a:t>Cart Summary Bar</a:t>
            </a:r>
            <a:r>
              <a:rPr lang="en-US" sz="1600" dirty="0" smtClean="0">
                <a:latin typeface="Calibri (Body)"/>
              </a:rPr>
              <a:t> – Purple gradient bar at the bottom showing "View Cart" with the</a:t>
            </a:r>
          </a:p>
          <a:p>
            <a:pPr>
              <a:lnSpc>
                <a:spcPts val="2600"/>
              </a:lnSpc>
              <a:buSzPct val="100000"/>
            </a:pPr>
            <a:r>
              <a:rPr lang="en-US" sz="1600" dirty="0">
                <a:latin typeface="Calibri (Body)"/>
              </a:rPr>
              <a:t> </a:t>
            </a:r>
            <a:r>
              <a:rPr lang="en-US" sz="1600" dirty="0" smtClean="0">
                <a:latin typeface="Calibri (Body)"/>
              </a:rPr>
              <a:t>       number of selected items.</a:t>
            </a:r>
            <a:endParaRPr lang="en-US" sz="1600" dirty="0">
              <a:latin typeface="Calibri (Body)"/>
            </a:endParaRPr>
          </a:p>
        </p:txBody>
      </p:sp>
    </p:spTree>
    <p:extLst>
      <p:ext uri="{BB962C8B-B14F-4D97-AF65-F5344CB8AC3E}">
        <p14:creationId xmlns:p14="http://schemas.microsoft.com/office/powerpoint/2010/main" val="2087104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679</TotalTime>
  <Words>1857</Words>
  <Application>Microsoft Office PowerPoint</Application>
  <PresentationFormat>Custom</PresentationFormat>
  <Paragraphs>220</Paragraphs>
  <Slides>23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(Body)</vt:lpstr>
      <vt:lpstr>Source Sans 3</vt:lpstr>
      <vt:lpstr>Source Serif 4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49</cp:revision>
  <dcterms:created xsi:type="dcterms:W3CDTF">2025-08-15T05:10:08Z</dcterms:created>
  <dcterms:modified xsi:type="dcterms:W3CDTF">2025-08-18T05:39:00Z</dcterms:modified>
</cp:coreProperties>
</file>